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5"/>
  </p:notesMasterIdLst>
  <p:sldIdLst>
    <p:sldId id="256" r:id="rId5"/>
    <p:sldId id="299" r:id="rId6"/>
    <p:sldId id="300" r:id="rId7"/>
    <p:sldId id="301" r:id="rId8"/>
    <p:sldId id="302" r:id="rId9"/>
    <p:sldId id="321" r:id="rId10"/>
    <p:sldId id="303" r:id="rId11"/>
    <p:sldId id="304" r:id="rId12"/>
    <p:sldId id="305" r:id="rId13"/>
    <p:sldId id="306" r:id="rId14"/>
    <p:sldId id="308" r:id="rId15"/>
    <p:sldId id="309" r:id="rId16"/>
    <p:sldId id="310" r:id="rId17"/>
    <p:sldId id="322" r:id="rId18"/>
    <p:sldId id="323" r:id="rId19"/>
    <p:sldId id="324" r:id="rId20"/>
    <p:sldId id="311" r:id="rId21"/>
    <p:sldId id="312" r:id="rId22"/>
    <p:sldId id="325" r:id="rId23"/>
    <p:sldId id="313" r:id="rId24"/>
    <p:sldId id="314" r:id="rId25"/>
    <p:sldId id="315" r:id="rId26"/>
    <p:sldId id="320" r:id="rId27"/>
    <p:sldId id="319" r:id="rId28"/>
    <p:sldId id="259" r:id="rId29"/>
    <p:sldId id="316" r:id="rId30"/>
    <p:sldId id="317" r:id="rId31"/>
    <p:sldId id="318" r:id="rId32"/>
    <p:sldId id="277" r:id="rId33"/>
    <p:sldId id="258" r:id="rId3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85" autoAdjust="0"/>
    <p:restoredTop sz="94660" autoAdjust="0"/>
  </p:normalViewPr>
  <p:slideViewPr>
    <p:cSldViewPr snapToGrid="0">
      <p:cViewPr varScale="1">
        <p:scale>
          <a:sx n="67" d="100"/>
          <a:sy n="67" d="100"/>
        </p:scale>
        <p:origin x="664" y="52"/>
      </p:cViewPr>
      <p:guideLst>
        <p:guide orient="horz" pos="2160"/>
        <p:guide pos="3840"/>
      </p:guideLst>
    </p:cSldViewPr>
  </p:slideViewPr>
  <p:outlineViewPr>
    <p:cViewPr>
      <p:scale>
        <a:sx n="33" d="100"/>
        <a:sy n="33" d="100"/>
      </p:scale>
      <p:origin x="0" y="-40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D211A6-D643-4A72-BF15-64A62F419B93}" type="datetimeFigureOut">
              <a:rPr lang="it-IT" smtClean="0"/>
              <a:t>10/07/2022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2FCE19-9EF7-4E8C-9E2A-8907FB66DD8F}" type="slidenum">
              <a:rPr lang="it-IT" smtClean="0"/>
              <a:t>‹N›</a:t>
            </a:fld>
            <a:endParaRPr lang="it-IT"/>
          </a:p>
        </p:txBody>
      </p:sp>
    </p:spTree>
    <p:extLst>
      <p:ext uri="{BB962C8B-B14F-4D97-AF65-F5344CB8AC3E}">
        <p14:creationId xmlns:p14="http://schemas.microsoft.com/office/powerpoint/2010/main" val="1304772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dirty="0"/>
              <a:t>Fare clic per modificare lo stile del titolo</a:t>
            </a:r>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Tree>
    <p:extLst>
      <p:ext uri="{BB962C8B-B14F-4D97-AF65-F5344CB8AC3E}">
        <p14:creationId xmlns:p14="http://schemas.microsoft.com/office/powerpoint/2010/main" val="3774998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CA4AFE99-D1CA-4D64-8F4C-4E1B2D5B7D8B}" type="datetimeFigureOut">
              <a:rPr lang="it-IT" smtClean="0"/>
              <a:t>10/07/2022</a:t>
            </a:fld>
            <a:endParaRPr lang="it-IT"/>
          </a:p>
        </p:txBody>
      </p:sp>
      <p:sp>
        <p:nvSpPr>
          <p:cNvPr id="6" name="Segnaposto numero diapositiva 5"/>
          <p:cNvSpPr>
            <a:spLocks noGrp="1"/>
          </p:cNvSpPr>
          <p:nvPr>
            <p:ph type="sldNum" sz="quarter" idx="12"/>
          </p:nvPr>
        </p:nvSpPr>
        <p:spPr>
          <a:xfrm>
            <a:off x="3727516" y="6356350"/>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1878232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CA4AFE99-D1CA-4D64-8F4C-4E1B2D5B7D8B}" type="datetimeFigureOut">
              <a:rPr lang="it-IT" smtClean="0"/>
              <a:t>10/07/2022</a:t>
            </a:fld>
            <a:endParaRPr lang="it-IT"/>
          </a:p>
        </p:txBody>
      </p:sp>
      <p:sp>
        <p:nvSpPr>
          <p:cNvPr id="6" name="Segnaposto numero diapositiva 5"/>
          <p:cNvSpPr>
            <a:spLocks noGrp="1"/>
          </p:cNvSpPr>
          <p:nvPr>
            <p:ph type="sldNum" sz="quarter" idx="12"/>
          </p:nvPr>
        </p:nvSpPr>
        <p:spPr>
          <a:xfrm>
            <a:off x="3755796" y="6356349"/>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3824286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838200" y="1825625"/>
            <a:ext cx="10515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2686583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estazione sezion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CA4AFE99-D1CA-4D64-8F4C-4E1B2D5B7D8B}" type="datetimeFigureOut">
              <a:rPr lang="it-IT" smtClean="0"/>
              <a:t>10/07/2022</a:t>
            </a:fld>
            <a:endParaRPr lang="it-IT"/>
          </a:p>
        </p:txBody>
      </p:sp>
      <p:sp>
        <p:nvSpPr>
          <p:cNvPr id="7" name="Segnaposto numero diapositiva 6"/>
          <p:cNvSpPr>
            <a:spLocks noGrp="1"/>
          </p:cNvSpPr>
          <p:nvPr>
            <p:ph type="sldNum" sz="quarter" idx="12"/>
          </p:nvPr>
        </p:nvSpPr>
        <p:spPr>
          <a:xfrm>
            <a:off x="3906625" y="6356350"/>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17857239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a:t>
            </a:r>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CA4AFE99-D1CA-4D64-8F4C-4E1B2D5B7D8B}" type="datetimeFigureOut">
              <a:rPr lang="it-IT" smtClean="0"/>
              <a:t>10/07/2022</a:t>
            </a:fld>
            <a:endParaRPr lang="it-IT"/>
          </a:p>
        </p:txBody>
      </p:sp>
      <p:sp>
        <p:nvSpPr>
          <p:cNvPr id="9" name="Segnaposto numero diapositiva 8"/>
          <p:cNvSpPr>
            <a:spLocks noGrp="1"/>
          </p:cNvSpPr>
          <p:nvPr>
            <p:ph type="sldNum" sz="quarter" idx="12"/>
          </p:nvPr>
        </p:nvSpPr>
        <p:spPr>
          <a:xfrm>
            <a:off x="3736942" y="6359034"/>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1653158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fld id="{CA4AFE99-D1CA-4D64-8F4C-4E1B2D5B7D8B}" type="datetimeFigureOut">
              <a:rPr lang="it-IT" smtClean="0"/>
              <a:t>10/07/2022</a:t>
            </a:fld>
            <a:endParaRPr lang="it-IT"/>
          </a:p>
        </p:txBody>
      </p:sp>
      <p:sp>
        <p:nvSpPr>
          <p:cNvPr id="5" name="Segnaposto numero diapositiva 4"/>
          <p:cNvSpPr>
            <a:spLocks noGrp="1"/>
          </p:cNvSpPr>
          <p:nvPr>
            <p:ph type="sldNum" sz="quarter" idx="12"/>
          </p:nvPr>
        </p:nvSpPr>
        <p:spPr>
          <a:xfrm>
            <a:off x="3916052" y="6356350"/>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4225371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CA4AFE99-D1CA-4D64-8F4C-4E1B2D5B7D8B}" type="datetimeFigureOut">
              <a:rPr lang="it-IT" smtClean="0"/>
              <a:t>10/07/2022</a:t>
            </a:fld>
            <a:endParaRPr lang="it-IT"/>
          </a:p>
        </p:txBody>
      </p:sp>
      <p:sp>
        <p:nvSpPr>
          <p:cNvPr id="4" name="Segnaposto numero diapositiva 3"/>
          <p:cNvSpPr>
            <a:spLocks noGrp="1"/>
          </p:cNvSpPr>
          <p:nvPr>
            <p:ph type="sldNum" sz="quarter" idx="12"/>
          </p:nvPr>
        </p:nvSpPr>
        <p:spPr>
          <a:xfrm>
            <a:off x="3727515" y="6356350"/>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2907899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p:cNvSpPr>
            <a:spLocks noGrp="1"/>
          </p:cNvSpPr>
          <p:nvPr>
            <p:ph type="dt" sz="half" idx="10"/>
          </p:nvPr>
        </p:nvSpPr>
        <p:spPr/>
        <p:txBody>
          <a:bodyPr/>
          <a:lstStyle/>
          <a:p>
            <a:fld id="{CA4AFE99-D1CA-4D64-8F4C-4E1B2D5B7D8B}" type="datetimeFigureOut">
              <a:rPr lang="it-IT" smtClean="0"/>
              <a:t>10/07/2022</a:t>
            </a:fld>
            <a:endParaRPr lang="it-IT"/>
          </a:p>
        </p:txBody>
      </p:sp>
      <p:sp>
        <p:nvSpPr>
          <p:cNvPr id="7" name="Segnaposto numero diapositiva 6"/>
          <p:cNvSpPr>
            <a:spLocks noGrp="1"/>
          </p:cNvSpPr>
          <p:nvPr>
            <p:ph type="sldNum" sz="quarter" idx="12"/>
          </p:nvPr>
        </p:nvSpPr>
        <p:spPr>
          <a:xfrm>
            <a:off x="3736942" y="6356350"/>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3767097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p:cNvSpPr>
            <a:spLocks noGrp="1"/>
          </p:cNvSpPr>
          <p:nvPr>
            <p:ph type="dt" sz="half" idx="10"/>
          </p:nvPr>
        </p:nvSpPr>
        <p:spPr/>
        <p:txBody>
          <a:bodyPr/>
          <a:lstStyle/>
          <a:p>
            <a:fld id="{CA4AFE99-D1CA-4D64-8F4C-4E1B2D5B7D8B}" type="datetimeFigureOut">
              <a:rPr lang="it-IT" smtClean="0"/>
              <a:t>10/07/2022</a:t>
            </a:fld>
            <a:endParaRPr lang="it-IT"/>
          </a:p>
        </p:txBody>
      </p:sp>
      <p:sp>
        <p:nvSpPr>
          <p:cNvPr id="7" name="Segnaposto numero diapositiva 6"/>
          <p:cNvSpPr>
            <a:spLocks noGrp="1"/>
          </p:cNvSpPr>
          <p:nvPr>
            <p:ph type="sldNum" sz="quarter" idx="12"/>
          </p:nvPr>
        </p:nvSpPr>
        <p:spPr>
          <a:xfrm>
            <a:off x="3811588" y="6368461"/>
            <a:ext cx="2743200" cy="365125"/>
          </a:xfrm>
        </p:spPr>
        <p:txBody>
          <a:bodyPr/>
          <a:lstStyle/>
          <a:p>
            <a:fld id="{BED52276-0E1A-4AAB-B55D-E7E0A4D0B40E}" type="slidenum">
              <a:rPr lang="it-IT" smtClean="0"/>
              <a:t>‹N›</a:t>
            </a:fld>
            <a:endParaRPr lang="it-IT"/>
          </a:p>
        </p:txBody>
      </p:sp>
    </p:spTree>
    <p:extLst>
      <p:ext uri="{BB962C8B-B14F-4D97-AF65-F5344CB8AC3E}">
        <p14:creationId xmlns:p14="http://schemas.microsoft.com/office/powerpoint/2010/main" val="833690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4AFE99-D1CA-4D64-8F4C-4E1B2D5B7D8B}" type="datetimeFigureOut">
              <a:rPr lang="it-IT" smtClean="0"/>
              <a:t>10/07/2022</a:t>
            </a:fld>
            <a:endParaRPr lang="it-IT"/>
          </a:p>
        </p:txBody>
      </p:sp>
      <p:sp>
        <p:nvSpPr>
          <p:cNvPr id="6" name="Segnaposto numero diapositiva 5"/>
          <p:cNvSpPr>
            <a:spLocks noGrp="1"/>
          </p:cNvSpPr>
          <p:nvPr>
            <p:ph type="sldNum" sz="quarter" idx="4"/>
          </p:nvPr>
        </p:nvSpPr>
        <p:spPr>
          <a:xfrm>
            <a:off x="3727516"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D52276-0E1A-4AAB-B55D-E7E0A4D0B40E}" type="slidenum">
              <a:rPr lang="it-IT" smtClean="0"/>
              <a:t>‹N›</a:t>
            </a:fld>
            <a:endParaRPr lang="it-IT"/>
          </a:p>
        </p:txBody>
      </p:sp>
    </p:spTree>
    <p:extLst>
      <p:ext uri="{BB962C8B-B14F-4D97-AF65-F5344CB8AC3E}">
        <p14:creationId xmlns:p14="http://schemas.microsoft.com/office/powerpoint/2010/main" val="3278531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590101"/>
            <a:ext cx="9144000" cy="2387600"/>
          </a:xfrm>
        </p:spPr>
        <p:txBody>
          <a:bodyPr>
            <a:normAutofit/>
          </a:bodyPr>
          <a:lstStyle/>
          <a:p>
            <a:r>
              <a:rPr lang="it-IT" dirty="0" err="1"/>
              <a:t>Introduction</a:t>
            </a:r>
            <a:r>
              <a:rPr lang="it-IT" dirty="0"/>
              <a:t> to </a:t>
            </a:r>
            <a:br>
              <a:rPr lang="it-IT" dirty="0"/>
            </a:br>
            <a:r>
              <a:rPr lang="it-IT" dirty="0"/>
              <a:t>Machine Learning </a:t>
            </a:r>
          </a:p>
        </p:txBody>
      </p:sp>
      <p:sp>
        <p:nvSpPr>
          <p:cNvPr id="3" name="Sottotitolo 2"/>
          <p:cNvSpPr>
            <a:spLocks noGrp="1"/>
          </p:cNvSpPr>
          <p:nvPr>
            <p:ph type="subTitle" idx="1"/>
          </p:nvPr>
        </p:nvSpPr>
        <p:spPr/>
        <p:txBody>
          <a:bodyPr>
            <a:normAutofit/>
          </a:bodyPr>
          <a:lstStyle/>
          <a:p>
            <a:r>
              <a:rPr lang="it-IT" i="1" dirty="0">
                <a:solidFill>
                  <a:srgbClr val="C00000"/>
                </a:solidFill>
              </a:rPr>
              <a:t>Francesco Pugliese, </a:t>
            </a:r>
            <a:r>
              <a:rPr lang="it-IT" i="1" dirty="0" err="1">
                <a:solidFill>
                  <a:srgbClr val="C00000"/>
                </a:solidFill>
              </a:rPr>
              <a:t>PhD</a:t>
            </a:r>
            <a:endParaRPr lang="it-IT" i="1" dirty="0">
              <a:solidFill>
                <a:srgbClr val="C00000"/>
              </a:solidFill>
            </a:endParaRPr>
          </a:p>
          <a:p>
            <a:r>
              <a:rPr lang="en-US" i="1" dirty="0">
                <a:solidFill>
                  <a:srgbClr val="C00000"/>
                </a:solidFill>
              </a:rPr>
              <a:t>neural1977@gmail.com</a:t>
            </a:r>
          </a:p>
          <a:p>
            <a:endParaRPr lang="it-IT" dirty="0"/>
          </a:p>
        </p:txBody>
      </p:sp>
    </p:spTree>
    <p:extLst>
      <p:ext uri="{BB962C8B-B14F-4D97-AF65-F5344CB8AC3E}">
        <p14:creationId xmlns:p14="http://schemas.microsoft.com/office/powerpoint/2010/main" val="954513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4413563" y="383559"/>
            <a:ext cx="3538533" cy="584775"/>
          </a:xfrm>
          <a:prstGeom prst="rect">
            <a:avLst/>
          </a:prstGeom>
          <a:noFill/>
        </p:spPr>
        <p:txBody>
          <a:bodyPr wrap="none" rtlCol="0">
            <a:spAutoFit/>
          </a:bodyPr>
          <a:lstStyle/>
          <a:p>
            <a:r>
              <a:rPr lang="en-GB" sz="3200" b="1" dirty="0">
                <a:latin typeface="+mj-lt"/>
                <a:ea typeface="+mj-ea"/>
                <a:cs typeface="+mj-cs"/>
              </a:rPr>
              <a:t>Supervised learning</a:t>
            </a:r>
          </a:p>
        </p:txBody>
      </p:sp>
      <p:sp>
        <p:nvSpPr>
          <p:cNvPr id="3" name="TextBox 2">
            <a:extLst>
              <a:ext uri="{FF2B5EF4-FFF2-40B4-BE49-F238E27FC236}">
                <a16:creationId xmlns:a16="http://schemas.microsoft.com/office/drawing/2014/main" id="{0380D1DD-8D7B-9E4C-A72A-083E008477B6}"/>
              </a:ext>
            </a:extLst>
          </p:cNvPr>
          <p:cNvSpPr txBox="1"/>
          <p:nvPr/>
        </p:nvSpPr>
        <p:spPr>
          <a:xfrm>
            <a:off x="975995" y="1212691"/>
            <a:ext cx="10938510" cy="4524315"/>
          </a:xfrm>
          <a:prstGeom prst="rect">
            <a:avLst/>
          </a:prstGeom>
          <a:noFill/>
        </p:spPr>
        <p:txBody>
          <a:bodyPr wrap="square" rtlCol="0">
            <a:spAutoFit/>
          </a:bodyPr>
          <a:lstStyle/>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Avere la capacità di adattarsi a nuovi input e fare predizioni è un element fondamentale per </a:t>
            </a:r>
            <a:r>
              <a:rPr lang="en-GB" b="1">
                <a:latin typeface="Tahoma" panose="020B0604030504040204" pitchFamily="34" charset="0"/>
                <a:ea typeface="Tahoma" panose="020B0604030504040204" pitchFamily="34" charset="0"/>
                <a:cs typeface="Tahoma" panose="020B0604030504040204" pitchFamily="34" charset="0"/>
              </a:rPr>
              <a:t>la generalizzazione </a:t>
            </a:r>
            <a:r>
              <a:rPr lang="en-GB">
                <a:latin typeface="Tahoma" panose="020B0604030504040204" pitchFamily="34" charset="0"/>
                <a:ea typeface="Tahoma" panose="020B0604030504040204" pitchFamily="34" charset="0"/>
                <a:cs typeface="Tahoma" panose="020B0604030504040204" pitchFamily="34" charset="0"/>
              </a:rPr>
              <a:t>nel machine learning. Durante l'addestramento, vogliamo </a:t>
            </a:r>
            <a:r>
              <a:rPr lang="en-GB" b="1">
                <a:latin typeface="Tahoma" panose="020B0604030504040204" pitchFamily="34" charset="0"/>
                <a:ea typeface="Tahoma" panose="020B0604030504040204" pitchFamily="34" charset="0"/>
                <a:cs typeface="Tahoma" panose="020B0604030504040204" pitchFamily="34" charset="0"/>
              </a:rPr>
              <a:t>massimizzare la capacità di generalizzazione </a:t>
            </a:r>
            <a:r>
              <a:rPr lang="en-GB">
                <a:latin typeface="Tahoma" panose="020B0604030504040204" pitchFamily="34" charset="0"/>
                <a:ea typeface="Tahoma" panose="020B0604030504040204" pitchFamily="34" charset="0"/>
                <a:cs typeface="Tahoma" panose="020B0604030504040204" pitchFamily="34" charset="0"/>
              </a:rPr>
              <a:t>del modello, in modo tale che il modello supervisionato definisca la relazione sottostante e generale.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Se il modello è sovra-addestrato, possiamo causare over-fitting sugli esempi di training e il modello è incapace di adattarsi a nuovi dati provenienti dal mondo e mai visti prima.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Un effetto collaterale è essere consapevoli che la supervision che forniamo introduce un </a:t>
            </a:r>
            <a:r>
              <a:rPr lang="en-GB" b="1">
                <a:latin typeface="Tahoma" panose="020B0604030504040204" pitchFamily="34" charset="0"/>
                <a:ea typeface="Tahoma" panose="020B0604030504040204" pitchFamily="34" charset="0"/>
                <a:cs typeface="Tahoma" panose="020B0604030504040204" pitchFamily="34" charset="0"/>
              </a:rPr>
              <a:t>bias</a:t>
            </a:r>
            <a:r>
              <a:rPr lang="en-GB">
                <a:latin typeface="Tahoma" panose="020B0604030504040204" pitchFamily="34" charset="0"/>
                <a:ea typeface="Tahoma" panose="020B0604030504040204" pitchFamily="34" charset="0"/>
                <a:cs typeface="Tahoma" panose="020B0604030504040204" pitchFamily="34" charset="0"/>
              </a:rPr>
              <a:t> nell'apprendimento. Il modello può solo imitare ciò che ha visto, pertanto è importante mostrargli esempi di training </a:t>
            </a:r>
            <a:r>
              <a:rPr lang="en-GB" b="1">
                <a:latin typeface="Tahoma" panose="020B0604030504040204" pitchFamily="34" charset="0"/>
                <a:ea typeface="Tahoma" panose="020B0604030504040204" pitchFamily="34" charset="0"/>
                <a:cs typeface="Tahoma" panose="020B0604030504040204" pitchFamily="34" charset="0"/>
              </a:rPr>
              <a:t>affidabili e senza bias</a:t>
            </a:r>
            <a:r>
              <a:rPr lang="en-GB">
                <a:latin typeface="Tahoma" panose="020B0604030504040204" pitchFamily="34" charset="0"/>
                <a:ea typeface="Tahoma" panose="020B0604030504040204" pitchFamily="34" charset="0"/>
                <a:cs typeface="Tahoma" panose="020B0604030504040204" pitchFamily="34" charset="0"/>
              </a:rPr>
              <a:t>.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Inoltre, il supervised learning richiede un sacco di dati prima di poter apprendere.</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Ottenere abbastanza dati etichettati affidabili è spesso la parte più costosa e spesso più difficile del supervised learning. (Per questo i </a:t>
            </a:r>
            <a:r>
              <a:rPr lang="en-GB" b="1">
                <a:latin typeface="Tahoma" panose="020B0604030504040204" pitchFamily="34" charset="0"/>
                <a:ea typeface="Tahoma" panose="020B0604030504040204" pitchFamily="34" charset="0"/>
                <a:cs typeface="Tahoma" panose="020B0604030504040204" pitchFamily="34" charset="0"/>
              </a:rPr>
              <a:t>dati sono definiti come il nuovo petrolio!</a:t>
            </a:r>
            <a:r>
              <a:rPr lang="en-GB">
                <a:latin typeface="Tahoma" panose="020B0604030504040204" pitchFamily="34" charset="0"/>
                <a:ea typeface="Tahoma" panose="020B0604030504040204" pitchFamily="34" charset="0"/>
                <a:cs typeface="Tahoma" panose="020B0604030504040204" pitchFamily="34" charset="0"/>
              </a:rPr>
              <a:t>)</a:t>
            </a: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81144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987581" y="290267"/>
            <a:ext cx="3998595" cy="584775"/>
          </a:xfrm>
          <a:prstGeom prst="rect">
            <a:avLst/>
          </a:prstGeom>
          <a:noFill/>
        </p:spPr>
        <p:txBody>
          <a:bodyPr wrap="none" rtlCol="0">
            <a:spAutoFit/>
          </a:bodyPr>
          <a:lstStyle/>
          <a:p>
            <a:r>
              <a:rPr lang="en-GB" sz="3200" b="1" dirty="0">
                <a:latin typeface="+mj-lt"/>
                <a:ea typeface="+mj-ea"/>
                <a:cs typeface="+mj-cs"/>
              </a:rPr>
              <a:t>Unsupervised learning</a:t>
            </a:r>
          </a:p>
        </p:txBody>
      </p:sp>
      <p:pic>
        <p:nvPicPr>
          <p:cNvPr id="4" name="Picture 4">
            <a:extLst>
              <a:ext uri="{FF2B5EF4-FFF2-40B4-BE49-F238E27FC236}">
                <a16:creationId xmlns:a16="http://schemas.microsoft.com/office/drawing/2014/main" id="{06C030D0-2FCE-C844-9A8D-94741F8615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6752" y="1318242"/>
            <a:ext cx="8466083" cy="3837958"/>
          </a:xfrm>
          <a:prstGeom prst="rect">
            <a:avLst/>
          </a:prstGeom>
        </p:spPr>
      </p:pic>
    </p:spTree>
    <p:extLst>
      <p:ext uri="{BB962C8B-B14F-4D97-AF65-F5344CB8AC3E}">
        <p14:creationId xmlns:p14="http://schemas.microsoft.com/office/powerpoint/2010/main" val="126272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4195198" y="315320"/>
            <a:ext cx="3998595" cy="584775"/>
          </a:xfrm>
          <a:prstGeom prst="rect">
            <a:avLst/>
          </a:prstGeom>
          <a:noFill/>
        </p:spPr>
        <p:txBody>
          <a:bodyPr wrap="none" rtlCol="0">
            <a:spAutoFit/>
          </a:bodyPr>
          <a:lstStyle/>
          <a:p>
            <a:r>
              <a:rPr lang="en-GB" sz="3200" b="1" dirty="0">
                <a:latin typeface="+mj-lt"/>
                <a:ea typeface="+mj-ea"/>
                <a:cs typeface="+mj-cs"/>
              </a:rPr>
              <a:t>Unsupervised learning</a:t>
            </a:r>
          </a:p>
        </p:txBody>
      </p:sp>
      <p:sp>
        <p:nvSpPr>
          <p:cNvPr id="4" name="TextBox 2">
            <a:extLst>
              <a:ext uri="{FF2B5EF4-FFF2-40B4-BE49-F238E27FC236}">
                <a16:creationId xmlns:a16="http://schemas.microsoft.com/office/drawing/2014/main" id="{0380D1DD-8D7B-9E4C-A72A-083E008477B6}"/>
              </a:ext>
            </a:extLst>
          </p:cNvPr>
          <p:cNvSpPr txBox="1"/>
          <p:nvPr/>
        </p:nvSpPr>
        <p:spPr>
          <a:xfrm>
            <a:off x="900384" y="1351051"/>
            <a:ext cx="10938510" cy="5909310"/>
          </a:xfrm>
          <a:prstGeom prst="rect">
            <a:avLst/>
          </a:prstGeom>
          <a:noFill/>
        </p:spPr>
        <p:txBody>
          <a:bodyPr wrap="square" rtlCol="0">
            <a:spAutoFit/>
          </a:bodyPr>
          <a:lstStyle/>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Nell'unsupervised </a:t>
            </a:r>
            <a:r>
              <a:rPr lang="en-GB" dirty="0">
                <a:latin typeface="Tahoma" panose="020B0604030504040204" pitchFamily="34" charset="0"/>
                <a:ea typeface="Tahoma" panose="020B0604030504040204" pitchFamily="34" charset="0"/>
                <a:cs typeface="Tahoma" panose="020B0604030504040204" pitchFamily="34" charset="0"/>
              </a:rPr>
              <a:t>learning</a:t>
            </a:r>
            <a:r>
              <a:rPr lang="en-GB">
                <a:latin typeface="Tahoma" panose="020B0604030504040204" pitchFamily="34" charset="0"/>
                <a:ea typeface="Tahoma" panose="020B0604030504040204" pitchFamily="34" charset="0"/>
                <a:cs typeface="Tahoma" panose="020B0604030504040204" pitchFamily="34" charset="0"/>
              </a:rPr>
              <a:t>, ossia apprendimento non supervisionato, solo i dati di input sono fortiti come dataset. Ovvero non ci sono </a:t>
            </a:r>
            <a:r>
              <a:rPr lang="en-GB" b="1">
                <a:latin typeface="Tahoma" panose="020B0604030504040204" pitchFamily="34" charset="0"/>
                <a:ea typeface="Tahoma" panose="020B0604030504040204" pitchFamily="34" charset="0"/>
                <a:cs typeface="Tahoma" panose="020B0604030504040204" pitchFamily="34" charset="0"/>
              </a:rPr>
              <a:t>etichette </a:t>
            </a:r>
            <a:r>
              <a:rPr lang="en-GB">
                <a:latin typeface="Tahoma" panose="020B0604030504040204" pitchFamily="34" charset="0"/>
                <a:ea typeface="Tahoma" panose="020B0604030504040204" pitchFamily="34" charset="0"/>
                <a:cs typeface="Tahoma" panose="020B0604030504040204" pitchFamily="34" charset="0"/>
              </a:rPr>
              <a:t>da prendere come esempi di output per il modello. Tuttavia è soprendentemente utile sapere che c'è anche in questo caso la possibilità di trovare molti pattern (schemi) interessanti e complessi anche in presenza di dati senza etichette.</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Un esempio di apprendimento non supervisionato è nella vita reale e potrebber essere </a:t>
            </a:r>
            <a:r>
              <a:rPr lang="en-GB" b="1">
                <a:latin typeface="Tahoma" panose="020B0604030504040204" pitchFamily="34" charset="0"/>
                <a:ea typeface="Tahoma" panose="020B0604030504040204" pitchFamily="34" charset="0"/>
                <a:cs typeface="Tahoma" panose="020B0604030504040204" pitchFamily="34" charset="0"/>
              </a:rPr>
              <a:t>ordinare differenti monete di diverso colore in pile separate. </a:t>
            </a:r>
            <a:r>
              <a:rPr lang="en-GB">
                <a:latin typeface="Tahoma" panose="020B0604030504040204" pitchFamily="34" charset="0"/>
                <a:ea typeface="Tahoma" panose="020B0604030504040204" pitchFamily="34" charset="0"/>
                <a:cs typeface="Tahoma" panose="020B0604030504040204" pitchFamily="34" charset="0"/>
              </a:rPr>
              <a:t>Nessuno penserebbe a come le state separando, tuttavia semplicemente guardando alle loro feature come i colori potresti osservare quali monete sono associate allo stesso colore e quali di esse vanno clusterizzate all'interno del Gruppo corretto.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L'Unsupervised learning può essere molto </a:t>
            </a:r>
            <a:r>
              <a:rPr lang="en-GB" b="1">
                <a:latin typeface="Tahoma" panose="020B0604030504040204" pitchFamily="34" charset="0"/>
                <a:ea typeface="Tahoma" panose="020B0604030504040204" pitchFamily="34" charset="0"/>
                <a:cs typeface="Tahoma" panose="020B0604030504040204" pitchFamily="34" charset="0"/>
              </a:rPr>
              <a:t>più difficile </a:t>
            </a:r>
            <a:r>
              <a:rPr lang="en-GB">
                <a:latin typeface="Tahoma" panose="020B0604030504040204" pitchFamily="34" charset="0"/>
                <a:ea typeface="Tahoma" panose="020B0604030504040204" pitchFamily="34" charset="0"/>
                <a:cs typeface="Tahoma" panose="020B0604030504040204" pitchFamily="34" charset="0"/>
              </a:rPr>
              <a:t>del supervised </a:t>
            </a:r>
            <a:r>
              <a:rPr lang="en-GB" dirty="0">
                <a:latin typeface="Tahoma" panose="020B0604030504040204" pitchFamily="34" charset="0"/>
                <a:ea typeface="Tahoma" panose="020B0604030504040204" pitchFamily="34" charset="0"/>
                <a:cs typeface="Tahoma" panose="020B0604030504040204" pitchFamily="34" charset="0"/>
              </a:rPr>
              <a:t>learning</a:t>
            </a:r>
            <a:r>
              <a:rPr lang="en-GB">
                <a:latin typeface="Tahoma" panose="020B0604030504040204" pitchFamily="34" charset="0"/>
                <a:ea typeface="Tahoma" panose="020B0604030504040204" pitchFamily="34" charset="0"/>
                <a:cs typeface="Tahoma" panose="020B0604030504040204" pitchFamily="34" charset="0"/>
              </a:rPr>
              <a:t>, dal momento che la rimozione della supervisione può portare ad un problema che è diventato meno definite.</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Si parte da uno </a:t>
            </a:r>
            <a:r>
              <a:rPr lang="en-GB" b="1">
                <a:latin typeface="Tahoma" panose="020B0604030504040204" pitchFamily="34" charset="0"/>
                <a:ea typeface="Tahoma" panose="020B0604030504040204" pitchFamily="34" charset="0"/>
                <a:cs typeface="Tahoma" panose="020B0604030504040204" pitchFamily="34" charset="0"/>
              </a:rPr>
              <a:t>stato pulito</a:t>
            </a:r>
            <a:r>
              <a:rPr lang="en-GB">
                <a:latin typeface="Tahoma" panose="020B0604030504040204" pitchFamily="34" charset="0"/>
                <a:ea typeface="Tahoma" panose="020B0604030504040204" pitchFamily="34" charset="0"/>
                <a:cs typeface="Tahoma" panose="020B0604030504040204" pitchFamily="34" charset="0"/>
              </a:rPr>
              <a:t> (</a:t>
            </a:r>
            <a:r>
              <a:rPr lang="en-GB" b="1">
                <a:latin typeface="Tahoma" panose="020B0604030504040204" pitchFamily="34" charset="0"/>
                <a:ea typeface="Tahoma" panose="020B0604030504040204" pitchFamily="34" charset="0"/>
                <a:cs typeface="Tahoma" panose="020B0604030504040204" pitchFamily="34" charset="0"/>
              </a:rPr>
              <a:t>clean slate</a:t>
            </a:r>
            <a:r>
              <a:rPr lang="en-GB">
                <a:latin typeface="Tahoma" panose="020B0604030504040204" pitchFamily="34" charset="0"/>
                <a:ea typeface="Tahoma" panose="020B0604030504040204" pitchFamily="34" charset="0"/>
                <a:cs typeface="Tahoma" panose="020B0604030504040204" pitchFamily="34" charset="0"/>
              </a:rPr>
              <a:t>) con meno bias e ci si potrebbe anche trovare in uno nuovo, un miglior modo per risolvere il problema. Quindi, ecco perchè l'unsupervised learning è anche conosciuto come </a:t>
            </a:r>
            <a:r>
              <a:rPr lang="en-GB" b="1">
                <a:latin typeface="Tahoma" panose="020B0604030504040204" pitchFamily="34" charset="0"/>
                <a:ea typeface="Tahoma" panose="020B0604030504040204" pitchFamily="34" charset="0"/>
                <a:cs typeface="Tahoma" panose="020B0604030504040204" pitchFamily="34" charset="0"/>
              </a:rPr>
              <a:t>"scoperta della conoscenza" (knowledge discovery)</a:t>
            </a:r>
            <a:r>
              <a:rPr lang="en-GB">
                <a:latin typeface="Tahoma" panose="020B0604030504040204" pitchFamily="34" charset="0"/>
                <a:ea typeface="Tahoma" panose="020B0604030504040204" pitchFamily="34" charset="0"/>
                <a:cs typeface="Tahoma" panose="020B0604030504040204" pitchFamily="34" charset="0"/>
              </a:rPr>
              <a:t>. L'apprendimento non supervisionato è molto utile quando si esegue una analisi dei dati </a:t>
            </a:r>
            <a:r>
              <a:rPr lang="en-GB" b="1">
                <a:latin typeface="Tahoma" panose="020B0604030504040204" pitchFamily="34" charset="0"/>
                <a:ea typeface="Tahoma" panose="020B0604030504040204" pitchFamily="34" charset="0"/>
                <a:cs typeface="Tahoma" panose="020B0604030504040204" pitchFamily="34" charset="0"/>
              </a:rPr>
              <a:t>"Esplorativa" (EDA - Exploratory Data Analysis).</a:t>
            </a:r>
            <a:endParaRPr lang="en-GB" b="1" dirty="0">
              <a:latin typeface="Tahoma" panose="020B0604030504040204" pitchFamily="34" charset="0"/>
              <a:ea typeface="Tahoma" panose="020B0604030504040204" pitchFamily="34" charset="0"/>
              <a:cs typeface="Tahoma" panose="020B0604030504040204" pitchFamily="34" charset="0"/>
            </a:endParaRPr>
          </a:p>
          <a:p>
            <a:r>
              <a:rPr lang="en-GB" dirty="0">
                <a:latin typeface="Tahoma" panose="020B0604030504040204" pitchFamily="34" charset="0"/>
                <a:ea typeface="Tahoma" panose="020B0604030504040204" pitchFamily="34" charset="0"/>
                <a:cs typeface="Tahoma" panose="020B0604030504040204" pitchFamily="34" charset="0"/>
              </a:rPr>
              <a:t> </a:t>
            </a:r>
          </a:p>
          <a:p>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23271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2487300" y="520185"/>
            <a:ext cx="8242128" cy="584775"/>
          </a:xfrm>
          <a:prstGeom prst="rect">
            <a:avLst/>
          </a:prstGeom>
          <a:noFill/>
        </p:spPr>
        <p:txBody>
          <a:bodyPr wrap="none" rtlCol="0">
            <a:spAutoFit/>
          </a:bodyPr>
          <a:lstStyle/>
          <a:p>
            <a:r>
              <a:rPr lang="en-GB" sz="3200" b="1">
                <a:latin typeface="+mj-lt"/>
                <a:ea typeface="+mj-ea"/>
                <a:cs typeface="+mj-cs"/>
              </a:rPr>
              <a:t>Tecniche di Apprendimento non Supervisionato</a:t>
            </a:r>
            <a:endParaRPr lang="en-GB" sz="3200" b="1" dirty="0">
              <a:latin typeface="+mj-lt"/>
              <a:ea typeface="+mj-ea"/>
              <a:cs typeface="+mj-cs"/>
            </a:endParaRPr>
          </a:p>
        </p:txBody>
      </p:sp>
      <p:sp>
        <p:nvSpPr>
          <p:cNvPr id="4" name="TextBox 2">
            <a:extLst>
              <a:ext uri="{FF2B5EF4-FFF2-40B4-BE49-F238E27FC236}">
                <a16:creationId xmlns:a16="http://schemas.microsoft.com/office/drawing/2014/main" id="{0380D1DD-8D7B-9E4C-A72A-083E008477B6}"/>
              </a:ext>
            </a:extLst>
          </p:cNvPr>
          <p:cNvSpPr txBox="1"/>
          <p:nvPr/>
        </p:nvSpPr>
        <p:spPr>
          <a:xfrm>
            <a:off x="954975" y="1428670"/>
            <a:ext cx="10938510" cy="3416320"/>
          </a:xfrm>
          <a:prstGeom prst="rect">
            <a:avLst/>
          </a:prstGeom>
          <a:noFill/>
        </p:spPr>
        <p:txBody>
          <a:bodyPr wrap="square" rtlCol="0">
            <a:spAutoFit/>
          </a:bodyPr>
          <a:lstStyle/>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Alcuni tipi di apprendimento non supervisionato sono: </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Clustering (Cluster Analysis) </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Stima della Densità (Density estimation)</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Riduzione della Dimensionalità (Dimensionality reduction)</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Modelli a Variabili Latenti (Latent variable models)</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Individuazione delle Anomalie (Anomaly detection)</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Tecniche più complesse di apprendimento non supervisionato implicano l'uso delle reti neurali come gli come gli </a:t>
            </a:r>
            <a:r>
              <a:rPr lang="en-GB" b="1">
                <a:latin typeface="Tahoma" panose="020B0604030504040204" pitchFamily="34" charset="0"/>
                <a:ea typeface="Tahoma" panose="020B0604030504040204" pitchFamily="34" charset="0"/>
                <a:cs typeface="Tahoma" panose="020B0604030504040204" pitchFamily="34" charset="0"/>
              </a:rPr>
              <a:t>Auto-encoders</a:t>
            </a:r>
            <a:r>
              <a:rPr lang="en-GB">
                <a:latin typeface="Tahoma" panose="020B0604030504040204" pitchFamily="34" charset="0"/>
                <a:ea typeface="Tahoma" panose="020B0604030504040204" pitchFamily="34" charset="0"/>
                <a:cs typeface="Tahoma" panose="020B0604030504040204" pitchFamily="34" charset="0"/>
              </a:rPr>
              <a:t> e le </a:t>
            </a:r>
            <a:r>
              <a:rPr lang="en-GB" b="1" dirty="0">
                <a:latin typeface="Tahoma" panose="020B0604030504040204" pitchFamily="34" charset="0"/>
                <a:ea typeface="Tahoma" panose="020B0604030504040204" pitchFamily="34" charset="0"/>
                <a:cs typeface="Tahoma" panose="020B0604030504040204" pitchFamily="34" charset="0"/>
              </a:rPr>
              <a:t>Deep Belief Networks</a:t>
            </a:r>
          </a:p>
          <a:p>
            <a:endParaRPr lang="en-GB" dirty="0">
              <a:latin typeface="Tahoma" panose="020B0604030504040204" pitchFamily="34" charset="0"/>
              <a:ea typeface="Tahoma" panose="020B0604030504040204" pitchFamily="34" charset="0"/>
              <a:cs typeface="Tahoma" panose="020B0604030504040204" pitchFamily="34" charset="0"/>
            </a:endParaRPr>
          </a:p>
          <a:p>
            <a:r>
              <a:rPr lang="en-GB" dirty="0">
                <a:latin typeface="Tahoma" panose="020B0604030504040204" pitchFamily="34" charset="0"/>
                <a:ea typeface="Tahoma" panose="020B0604030504040204" pitchFamily="34" charset="0"/>
                <a:cs typeface="Tahoma" panose="020B0604030504040204" pitchFamily="34" charset="0"/>
              </a:rPr>
              <a:t> </a:t>
            </a:r>
          </a:p>
          <a:p>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32087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2487300" y="520185"/>
            <a:ext cx="8242128" cy="584775"/>
          </a:xfrm>
          <a:prstGeom prst="rect">
            <a:avLst/>
          </a:prstGeom>
          <a:noFill/>
        </p:spPr>
        <p:txBody>
          <a:bodyPr wrap="none" rtlCol="0">
            <a:spAutoFit/>
          </a:bodyPr>
          <a:lstStyle/>
          <a:p>
            <a:r>
              <a:rPr lang="en-GB" sz="3200" b="1">
                <a:latin typeface="+mj-lt"/>
                <a:ea typeface="+mj-ea"/>
                <a:cs typeface="+mj-cs"/>
              </a:rPr>
              <a:t>Tecniche di Apprendimento non Supervisionato</a:t>
            </a:r>
            <a:endParaRPr lang="en-GB" sz="3200" b="1" dirty="0">
              <a:latin typeface="+mj-lt"/>
              <a:ea typeface="+mj-ea"/>
              <a:cs typeface="+mj-cs"/>
            </a:endParaRPr>
          </a:p>
        </p:txBody>
      </p:sp>
      <p:sp>
        <p:nvSpPr>
          <p:cNvPr id="4" name="TextBox 2">
            <a:extLst>
              <a:ext uri="{FF2B5EF4-FFF2-40B4-BE49-F238E27FC236}">
                <a16:creationId xmlns:a16="http://schemas.microsoft.com/office/drawing/2014/main" id="{0380D1DD-8D7B-9E4C-A72A-083E008477B6}"/>
              </a:ext>
            </a:extLst>
          </p:cNvPr>
          <p:cNvSpPr txBox="1"/>
          <p:nvPr/>
        </p:nvSpPr>
        <p:spPr>
          <a:xfrm>
            <a:off x="-224589" y="1428670"/>
            <a:ext cx="12118074" cy="5355312"/>
          </a:xfrm>
          <a:prstGeom prst="rect">
            <a:avLst/>
          </a:prstGeom>
          <a:noFill/>
        </p:spPr>
        <p:txBody>
          <a:bodyPr wrap="square" rtlCol="0">
            <a:spAutoFit/>
          </a:bodyPr>
          <a:lstStyle/>
          <a:p>
            <a:pPr marL="742950" lvl="1" indent="-285750" algn="just">
              <a:buFont typeface="Wingdings" pitchFamily="2" charset="2"/>
              <a:buChar char="ü"/>
            </a:pPr>
            <a:r>
              <a:rPr lang="en-GB" b="1">
                <a:latin typeface="Tahoma" panose="020B0604030504040204" pitchFamily="34" charset="0"/>
                <a:ea typeface="Tahoma" panose="020B0604030504040204" pitchFamily="34" charset="0"/>
                <a:cs typeface="Tahoma" panose="020B0604030504040204" pitchFamily="34" charset="0"/>
              </a:rPr>
              <a:t>Dimensionality Reduction: </a:t>
            </a:r>
            <a:r>
              <a:rPr lang="en-GB">
                <a:latin typeface="Tahoma" panose="020B0604030504040204" pitchFamily="34" charset="0"/>
                <a:ea typeface="Tahoma" panose="020B0604030504040204" pitchFamily="34" charset="0"/>
                <a:cs typeface="Tahoma" panose="020B0604030504040204" pitchFamily="34" charset="0"/>
              </a:rPr>
              <a:t>si tratta di una tecnica di trasformazione dei dati fra uno spazio ad alta dimensionalità verso uno spazio a bassa dimensionalità in modo che la rappresentazione a bassa dimensionalità mantenga comunque alcune proprietà significative dei dati originali. Lavorando su spazi ad alta dimensionalità che possono essere non desiderabili per varie ragioni, i dati grezzi sono spesso sparsi come conseguenza del fatto che analizzare i dati può essere spesso </a:t>
            </a:r>
            <a:r>
              <a:rPr lang="en-GB" b="1">
                <a:latin typeface="Tahoma" panose="020B0604030504040204" pitchFamily="34" charset="0"/>
                <a:ea typeface="Tahoma" panose="020B0604030504040204" pitchFamily="34" charset="0"/>
                <a:cs typeface="Tahoma" panose="020B0604030504040204" pitchFamily="34" charset="0"/>
              </a:rPr>
              <a:t>computazionalmente intrattabile </a:t>
            </a:r>
            <a:r>
              <a:rPr lang="en-GB">
                <a:latin typeface="Tahoma" panose="020B0604030504040204" pitchFamily="34" charset="0"/>
                <a:ea typeface="Tahoma" panose="020B0604030504040204" pitchFamily="34" charset="0"/>
                <a:cs typeface="Tahoma" panose="020B0604030504040204" pitchFamily="34" charset="0"/>
              </a:rPr>
              <a:t>(difficile da controllare e gestire). I metodi più comuni sono la </a:t>
            </a:r>
            <a:r>
              <a:rPr lang="en-GB" b="1">
                <a:latin typeface="Tahoma" panose="020B0604030504040204" pitchFamily="34" charset="0"/>
                <a:ea typeface="Tahoma" panose="020B0604030504040204" pitchFamily="34" charset="0"/>
                <a:cs typeface="Tahoma" panose="020B0604030504040204" pitchFamily="34" charset="0"/>
              </a:rPr>
              <a:t>PCA</a:t>
            </a:r>
            <a:r>
              <a:rPr lang="en-GB">
                <a:latin typeface="Tahoma" panose="020B0604030504040204" pitchFamily="34" charset="0"/>
                <a:ea typeface="Tahoma" panose="020B0604030504040204" pitchFamily="34" charset="0"/>
                <a:cs typeface="Tahoma" panose="020B0604030504040204" pitchFamily="34" charset="0"/>
              </a:rPr>
              <a:t> che cerca una combinazione di feature che catturano bene la varianza delle feature originali (es. decomposizione di segnali in componenti con la matrix factorization), le proiezioni casuali (</a:t>
            </a:r>
            <a:r>
              <a:rPr lang="en-GB" b="1">
                <a:latin typeface="Tahoma" panose="020B0604030504040204" pitchFamily="34" charset="0"/>
                <a:ea typeface="Tahoma" panose="020B0604030504040204" pitchFamily="34" charset="0"/>
                <a:cs typeface="Tahoma" panose="020B0604030504040204" pitchFamily="34" charset="0"/>
              </a:rPr>
              <a:t>Random Projections</a:t>
            </a:r>
            <a:r>
              <a:rPr lang="en-GB">
                <a:latin typeface="Tahoma" panose="020B0604030504040204" pitchFamily="34" charset="0"/>
                <a:ea typeface="Tahoma" panose="020B0604030504040204" pitchFamily="34" charset="0"/>
                <a:cs typeface="Tahoma" panose="020B0604030504040204" pitchFamily="34" charset="0"/>
              </a:rPr>
              <a:t>) che forniscono parecchi strumenti per la riduzione dei dati attraverso proiezioni casuali, e la </a:t>
            </a:r>
            <a:r>
              <a:rPr lang="en-GB" b="1">
                <a:latin typeface="Tahoma" panose="020B0604030504040204" pitchFamily="34" charset="0"/>
                <a:ea typeface="Tahoma" panose="020B0604030504040204" pitchFamily="34" charset="0"/>
                <a:cs typeface="Tahoma" panose="020B0604030504040204" pitchFamily="34" charset="0"/>
              </a:rPr>
              <a:t>Feature Agglomeration </a:t>
            </a:r>
            <a:r>
              <a:rPr lang="en-GB">
                <a:latin typeface="Tahoma" panose="020B0604030504040204" pitchFamily="34" charset="0"/>
                <a:ea typeface="Tahoma" panose="020B0604030504040204" pitchFamily="34" charset="0"/>
                <a:cs typeface="Tahoma" panose="020B0604030504040204" pitchFamily="34" charset="0"/>
              </a:rPr>
              <a:t>che applica un </a:t>
            </a:r>
            <a:r>
              <a:rPr lang="en-GB" b="1">
                <a:latin typeface="Tahoma" panose="020B0604030504040204" pitchFamily="34" charset="0"/>
                <a:ea typeface="Tahoma" panose="020B0604030504040204" pitchFamily="34" charset="0"/>
                <a:cs typeface="Tahoma" panose="020B0604030504040204" pitchFamily="34" charset="0"/>
              </a:rPr>
              <a:t>Clustering Gerarchico </a:t>
            </a:r>
            <a:r>
              <a:rPr lang="en-GB">
                <a:latin typeface="Tahoma" panose="020B0604030504040204" pitchFamily="34" charset="0"/>
                <a:ea typeface="Tahoma" panose="020B0604030504040204" pitchFamily="34" charset="0"/>
                <a:cs typeface="Tahoma" panose="020B0604030504040204" pitchFamily="34" charset="0"/>
              </a:rPr>
              <a:t>per raggruppare insieme feature che si comportano allo stesso modo. </a:t>
            </a:r>
          </a:p>
          <a:p>
            <a:pPr marL="742950" lvl="1" indent="-285750" algn="just">
              <a:buFont typeface="Wingdings" pitchFamily="2" charset="2"/>
              <a:buChar char="ü"/>
            </a:pPr>
            <a:r>
              <a:rPr lang="en-GB" b="1">
                <a:latin typeface="Tahoma" panose="020B0604030504040204" pitchFamily="34" charset="0"/>
                <a:ea typeface="Tahoma" panose="020B0604030504040204" pitchFamily="34" charset="0"/>
                <a:cs typeface="Tahoma" panose="020B0604030504040204" pitchFamily="34" charset="0"/>
              </a:rPr>
              <a:t>Latent Variable Models: </a:t>
            </a:r>
            <a:r>
              <a:rPr lang="en-GB">
                <a:latin typeface="Tahoma" panose="020B0604030504040204" pitchFamily="34" charset="0"/>
                <a:ea typeface="Tahoma" panose="020B0604030504040204" pitchFamily="34" charset="0"/>
                <a:cs typeface="Tahoma" panose="020B0604030504040204" pitchFamily="34" charset="0"/>
              </a:rPr>
              <a:t>che mettono in relazione un insieme di variabili osservate (anche chiamate variabili manifeste) ad un insieme di variabili latenti, ossia variabili che non possono essere direttamente osservate, ma piuttosto inferite attraverso modelli matematici delle variabili osservabili. Si assume che la risposta sugli indicatori o variabili manifeste sono il risultato della posizione degli individui sulle variabili latenti. Esistono diversi tipi di latent variable model a seconda del fatto che le variabili manifeste e le variabili tanenti siano categoriche o continue. Nella </a:t>
            </a:r>
            <a:r>
              <a:rPr lang="en-GB" b="1">
                <a:latin typeface="Tahoma" panose="020B0604030504040204" pitchFamily="34" charset="0"/>
                <a:ea typeface="Tahoma" panose="020B0604030504040204" pitchFamily="34" charset="0"/>
                <a:cs typeface="Tahoma" panose="020B0604030504040204" pitchFamily="34" charset="0"/>
              </a:rPr>
              <a:t>Factor Analysis </a:t>
            </a:r>
            <a:r>
              <a:rPr lang="en-GB">
                <a:latin typeface="Tahoma" panose="020B0604030504040204" pitchFamily="34" charset="0"/>
                <a:ea typeface="Tahoma" panose="020B0604030504040204" pitchFamily="34" charset="0"/>
                <a:cs typeface="Tahoma" panose="020B0604030504040204" pitchFamily="34" charset="0"/>
              </a:rPr>
              <a:t>e la </a:t>
            </a:r>
            <a:r>
              <a:rPr lang="en-GB" b="1">
                <a:latin typeface="Tahoma" panose="020B0604030504040204" pitchFamily="34" charset="0"/>
                <a:ea typeface="Tahoma" panose="020B0604030504040204" pitchFamily="34" charset="0"/>
                <a:cs typeface="Tahoma" panose="020B0604030504040204" pitchFamily="34" charset="0"/>
              </a:rPr>
              <a:t>Latent Trait Analysis, </a:t>
            </a:r>
            <a:r>
              <a:rPr lang="en-GB">
                <a:latin typeface="Tahoma" panose="020B0604030504040204" pitchFamily="34" charset="0"/>
                <a:ea typeface="Tahoma" panose="020B0604030504040204" pitchFamily="34" charset="0"/>
                <a:cs typeface="Tahoma" panose="020B0604030504040204" pitchFamily="34" charset="0"/>
              </a:rPr>
              <a:t>sia le variabili latent sono continue e normalmente distribuite (secondo la normale) mentre nella </a:t>
            </a:r>
            <a:r>
              <a:rPr lang="en-GB" b="1">
                <a:latin typeface="Tahoma" panose="020B0604030504040204" pitchFamily="34" charset="0"/>
                <a:ea typeface="Tahoma" panose="020B0604030504040204" pitchFamily="34" charset="0"/>
                <a:cs typeface="Tahoma" panose="020B0604030504040204" pitchFamily="34" charset="0"/>
              </a:rPr>
              <a:t>Latent Profile Analysis </a:t>
            </a:r>
            <a:r>
              <a:rPr lang="en-GB">
                <a:latin typeface="Tahoma" panose="020B0604030504040204" pitchFamily="34" charset="0"/>
                <a:ea typeface="Tahoma" panose="020B0604030504040204" pitchFamily="34" charset="0"/>
                <a:cs typeface="Tahoma" panose="020B0604030504040204" pitchFamily="34" charset="0"/>
              </a:rPr>
              <a:t>e nella </a:t>
            </a:r>
            <a:r>
              <a:rPr lang="en-GB" b="1">
                <a:latin typeface="Tahoma" panose="020B0604030504040204" pitchFamily="34" charset="0"/>
                <a:ea typeface="Tahoma" panose="020B0604030504040204" pitchFamily="34" charset="0"/>
                <a:cs typeface="Tahoma" panose="020B0604030504040204" pitchFamily="34" charset="0"/>
              </a:rPr>
              <a:t>Latent Class Analysis </a:t>
            </a:r>
            <a:r>
              <a:rPr lang="en-GB">
                <a:latin typeface="Tahoma" panose="020B0604030504040204" pitchFamily="34" charset="0"/>
                <a:ea typeface="Tahoma" panose="020B0604030504040204" pitchFamily="34" charset="0"/>
                <a:cs typeface="Tahoma" panose="020B0604030504040204" pitchFamily="34" charset="0"/>
              </a:rPr>
              <a:t>le variabili hanno una distibuzione multinomiale, che è una generalizzazione della distribuzione binomiale. </a:t>
            </a:r>
            <a:r>
              <a:rPr lang="en-GB" b="1">
                <a:latin typeface="Tahoma" panose="020B0604030504040204" pitchFamily="34" charset="0"/>
                <a:ea typeface="Tahoma" panose="020B0604030504040204" pitchFamily="34" charset="0"/>
                <a:cs typeface="Tahoma" panose="020B0604030504040204" pitchFamily="34" charset="0"/>
              </a:rPr>
              <a:t> </a:t>
            </a:r>
            <a:endParaRPr lang="en-GB"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01704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2487300" y="520185"/>
            <a:ext cx="8242128" cy="584775"/>
          </a:xfrm>
          <a:prstGeom prst="rect">
            <a:avLst/>
          </a:prstGeom>
          <a:noFill/>
        </p:spPr>
        <p:txBody>
          <a:bodyPr wrap="none" rtlCol="0">
            <a:spAutoFit/>
          </a:bodyPr>
          <a:lstStyle/>
          <a:p>
            <a:r>
              <a:rPr lang="en-GB" sz="3200" b="1">
                <a:latin typeface="+mj-lt"/>
                <a:ea typeface="+mj-ea"/>
                <a:cs typeface="+mj-cs"/>
              </a:rPr>
              <a:t>Tecniche di Apprendimento non Supervisionato</a:t>
            </a:r>
            <a:endParaRPr lang="en-GB" sz="3200" b="1" dirty="0">
              <a:latin typeface="+mj-lt"/>
              <a:ea typeface="+mj-ea"/>
              <a:cs typeface="+mj-cs"/>
            </a:endParaRPr>
          </a:p>
        </p:txBody>
      </p:sp>
      <p:sp>
        <p:nvSpPr>
          <p:cNvPr id="4" name="TextBox 2">
            <a:extLst>
              <a:ext uri="{FF2B5EF4-FFF2-40B4-BE49-F238E27FC236}">
                <a16:creationId xmlns:a16="http://schemas.microsoft.com/office/drawing/2014/main" id="{0380D1DD-8D7B-9E4C-A72A-083E008477B6}"/>
              </a:ext>
            </a:extLst>
          </p:cNvPr>
          <p:cNvSpPr txBox="1"/>
          <p:nvPr/>
        </p:nvSpPr>
        <p:spPr>
          <a:xfrm>
            <a:off x="-224589" y="1428670"/>
            <a:ext cx="12118074" cy="5355312"/>
          </a:xfrm>
          <a:prstGeom prst="rect">
            <a:avLst/>
          </a:prstGeom>
          <a:noFill/>
        </p:spPr>
        <p:txBody>
          <a:bodyPr wrap="square" rtlCol="0">
            <a:spAutoFit/>
          </a:bodyPr>
          <a:lstStyle/>
          <a:p>
            <a:pPr marL="742950" lvl="1" indent="-285750">
              <a:buFont typeface="Wingdings" pitchFamily="2" charset="2"/>
              <a:buChar char="ü"/>
            </a:pPr>
            <a:r>
              <a:rPr lang="en-GB" b="1">
                <a:latin typeface="Tahoma" panose="020B0604030504040204" pitchFamily="34" charset="0"/>
                <a:ea typeface="Tahoma" panose="020B0604030504040204" pitchFamily="34" charset="0"/>
                <a:cs typeface="Tahoma" panose="020B0604030504040204" pitchFamily="34" charset="0"/>
              </a:rPr>
              <a:t>Clustering: </a:t>
            </a:r>
            <a:r>
              <a:rPr lang="en-GB">
                <a:latin typeface="Tahoma" panose="020B0604030504040204" pitchFamily="34" charset="0"/>
                <a:ea typeface="Tahoma" panose="020B0604030504040204" pitchFamily="34" charset="0"/>
                <a:cs typeface="Tahoma" panose="020B0604030504040204" pitchFamily="34" charset="0"/>
              </a:rPr>
              <a:t>Il clustering (anche detta cluster analysis) consiste in un insieme di metodi per raggruppare oggetti in classi omogenee. Un cluster è un insieme di oggetti che presentano tra loro delle similarità, ma che per contro presentano dissimilarità con oggetti di altri cluster. E' un task principale della EDA (Exploratory Data Analysis) e una commune tecnica per la data analysis statistica, nel pattern recognition, nell'information retrieval, bioinformatica, ecc. Non si tratta di un algoritmo specific, ma il task generale da risolvere con vari algoritmi che differiscono sostanzialmente nella loro comprensione di cosa costituisce un cluster e come trovarli efficientemente. Secondo Scikit-Learn (libreria di machine learning di Python) esistono i seguenti algoritmi di clustering: </a:t>
            </a:r>
            <a:r>
              <a:rPr lang="en-GB" b="1">
                <a:latin typeface="Tahoma" panose="020B0604030504040204" pitchFamily="34" charset="0"/>
                <a:ea typeface="Tahoma" panose="020B0604030504040204" pitchFamily="34" charset="0"/>
                <a:cs typeface="Tahoma" panose="020B0604030504040204" pitchFamily="34" charset="0"/>
              </a:rPr>
              <a:t>K-Means, Affinity propagation, Mean-shift, Spectral clustering, Ward hierarchical clustering, Agglomerative clustering, DBSCAN, OPTICS, Gaussian Mixture, Birch, Bisecting K-Means. </a:t>
            </a:r>
          </a:p>
          <a:p>
            <a:pPr marL="742950" lvl="1" indent="-285750">
              <a:buFont typeface="Wingdings" pitchFamily="2" charset="2"/>
              <a:buChar char="ü"/>
            </a:pPr>
            <a:endParaRPr lang="en-GB" b="1">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r>
              <a:rPr lang="en-GB" b="1">
                <a:latin typeface="Tahoma" panose="020B0604030504040204" pitchFamily="34" charset="0"/>
                <a:ea typeface="Tahoma" panose="020B0604030504040204" pitchFamily="34" charset="0"/>
                <a:cs typeface="Tahoma" panose="020B0604030504040204" pitchFamily="34" charset="0"/>
              </a:rPr>
              <a:t>Density Estimation: </a:t>
            </a:r>
            <a:r>
              <a:rPr lang="en-GB">
                <a:latin typeface="Tahoma" panose="020B0604030504040204" pitchFamily="34" charset="0"/>
                <a:ea typeface="Tahoma" panose="020B0604030504040204" pitchFamily="34" charset="0"/>
                <a:cs typeface="Tahoma" panose="020B0604030504040204" pitchFamily="34" charset="0"/>
              </a:rPr>
              <a:t>si tratta di un metodo non parametrico utilizzato per il riconoscimento di pattern e per la classificazione attraverso una stima di densità degli spazi metrici, o spazio delle feature. E' una tecnica tra unsupervised learning, feature engineering e data modelling. Alcuni degli algoritmi più popolari sono i modelli a mistura come Gaussian Mixture e gli approcci basati su vicinanza come il kernel density estimate. Per esempio un istogramma è una semplice visualizzazione di dati ma un problem principale è la scelta del binning che può avere un effetto sproporzionato sulla visualizzazione risultante. Il risultato è una stima smooth della densità che è derivate dai dati, e le funzioni come un modello non-parametrico potente della distribuzione dei punti. </a:t>
            </a:r>
            <a:endParaRPr lang="en-GB"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6853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2487300" y="520185"/>
            <a:ext cx="8242128" cy="584775"/>
          </a:xfrm>
          <a:prstGeom prst="rect">
            <a:avLst/>
          </a:prstGeom>
          <a:noFill/>
        </p:spPr>
        <p:txBody>
          <a:bodyPr wrap="none" rtlCol="0">
            <a:spAutoFit/>
          </a:bodyPr>
          <a:lstStyle/>
          <a:p>
            <a:r>
              <a:rPr lang="en-GB" sz="3200" b="1">
                <a:latin typeface="+mj-lt"/>
                <a:ea typeface="+mj-ea"/>
                <a:cs typeface="+mj-cs"/>
              </a:rPr>
              <a:t>Tecniche di Apprendimento non Supervisionato</a:t>
            </a:r>
            <a:endParaRPr lang="en-GB" sz="3200" b="1" dirty="0">
              <a:latin typeface="+mj-lt"/>
              <a:ea typeface="+mj-ea"/>
              <a:cs typeface="+mj-cs"/>
            </a:endParaRPr>
          </a:p>
        </p:txBody>
      </p:sp>
      <p:sp>
        <p:nvSpPr>
          <p:cNvPr id="4" name="TextBox 2">
            <a:extLst>
              <a:ext uri="{FF2B5EF4-FFF2-40B4-BE49-F238E27FC236}">
                <a16:creationId xmlns:a16="http://schemas.microsoft.com/office/drawing/2014/main" id="{0380D1DD-8D7B-9E4C-A72A-083E008477B6}"/>
              </a:ext>
            </a:extLst>
          </p:cNvPr>
          <p:cNvSpPr txBox="1"/>
          <p:nvPr/>
        </p:nvSpPr>
        <p:spPr>
          <a:xfrm>
            <a:off x="-144379" y="1054888"/>
            <a:ext cx="12118074" cy="6186309"/>
          </a:xfrm>
          <a:prstGeom prst="rect">
            <a:avLst/>
          </a:prstGeom>
          <a:noFill/>
        </p:spPr>
        <p:txBody>
          <a:bodyPr wrap="square" rtlCol="0">
            <a:spAutoFit/>
          </a:bodyPr>
          <a:lstStyle/>
          <a:p>
            <a:pPr marL="800100" lvl="1" indent="-342900">
              <a:buFont typeface="Wingdings" panose="05000000000000000000" pitchFamily="2" charset="2"/>
              <a:buChar char="ü"/>
            </a:pPr>
            <a:r>
              <a:rPr lang="en-GB" b="1">
                <a:latin typeface="Tahoma" panose="020B0604030504040204" pitchFamily="34" charset="0"/>
                <a:ea typeface="Tahoma" panose="020B0604030504040204" pitchFamily="34" charset="0"/>
                <a:cs typeface="Tahoma" panose="020B0604030504040204" pitchFamily="34" charset="0"/>
              </a:rPr>
              <a:t>Anomaly Detection: </a:t>
            </a:r>
            <a:r>
              <a:rPr lang="en-GB">
                <a:latin typeface="Tahoma" panose="020B0604030504040204" pitchFamily="34" charset="0"/>
                <a:ea typeface="Tahoma" panose="020B0604030504040204" pitchFamily="34" charset="0"/>
                <a:cs typeface="Tahoma" panose="020B0604030504040204" pitchFamily="34" charset="0"/>
              </a:rPr>
              <a:t>si identifica come il compito di riconoscere elementi rari, eventi o osservazioni che deviano significativamente dalla maggioranza dei dati e non si conformano ad una ben definite nozione di comportamento normale. Tali esempi possono emergere come elementi sospetti in quanto sembrano generate da un differente meccanismo o appaiono inconsistenti con il resto dell'insieme dei dati. L'anomaly detection trova applicazione in molti domini che includono la cyber sicurezza, la medicina, la computer vision, la statistica, le neuroscienze, le frodi finanziarie, ecc. Le anomalie vengono inizialmente ricercate per chiaro rigetto o omissione dai dati per supportare l'analisi statistica, per esempio, per computare la media o la deviazione standard. Le anomalie possono anche essere rimosse per migliorare le prestazioni di modelli predittivi come la regressione lineare e più recentemente la loro rimozione migliora le performance degli algoritmi di machine learning. Tuttavia, in molte appllicazioni le anomalie stesse sono interessanti in quanto devono essere identificate e separate dal rumore o dagli outlier irrilevanti. Le anomalie possono essere distinte in :</a:t>
            </a:r>
          </a:p>
          <a:p>
            <a:pPr marL="2628900" lvl="5" indent="-342900">
              <a:buFont typeface="+mj-lt"/>
              <a:buAutoNum type="arabicPeriod"/>
            </a:pPr>
            <a:r>
              <a:rPr lang="en-GB" b="1">
                <a:latin typeface="Tahoma" panose="020B0604030504040204" pitchFamily="34" charset="0"/>
                <a:ea typeface="Tahoma" panose="020B0604030504040204" pitchFamily="34" charset="0"/>
                <a:cs typeface="Tahoma" panose="020B0604030504040204" pitchFamily="34" charset="0"/>
              </a:rPr>
              <a:t>anomalie puntuali: </a:t>
            </a:r>
            <a:r>
              <a:rPr lang="en-GB">
                <a:latin typeface="Tahoma" panose="020B0604030504040204" pitchFamily="34" charset="0"/>
                <a:ea typeface="Tahoma" panose="020B0604030504040204" pitchFamily="34" charset="0"/>
                <a:cs typeface="Tahoma" panose="020B0604030504040204" pitchFamily="34" charset="0"/>
              </a:rPr>
              <a:t>si verificano quando un dato individuale è considerato come un'anomalia rispetto al resto dei dati</a:t>
            </a:r>
          </a:p>
          <a:p>
            <a:pPr marL="2628900" lvl="5" indent="-342900">
              <a:buFont typeface="+mj-lt"/>
              <a:buAutoNum type="arabicPeriod"/>
            </a:pPr>
            <a:r>
              <a:rPr lang="en-GB" b="1">
                <a:latin typeface="Tahoma" panose="020B0604030504040204" pitchFamily="34" charset="0"/>
                <a:ea typeface="Tahoma" panose="020B0604030504040204" pitchFamily="34" charset="0"/>
                <a:cs typeface="Tahoma" panose="020B0604030504040204" pitchFamily="34" charset="0"/>
              </a:rPr>
              <a:t>anomalie contestuali: </a:t>
            </a:r>
            <a:r>
              <a:rPr lang="en-GB">
                <a:latin typeface="Tahoma" panose="020B0604030504040204" pitchFamily="34" charset="0"/>
                <a:ea typeface="Tahoma" panose="020B0604030504040204" pitchFamily="34" charset="0"/>
                <a:cs typeface="Tahoma" panose="020B0604030504040204" pitchFamily="34" charset="0"/>
              </a:rPr>
              <a:t>che sono dipendenti dal contesto, e si verificano quando i dati sono anomali se all'interno di uno specifico contesto</a:t>
            </a:r>
          </a:p>
          <a:p>
            <a:pPr marL="2628900" lvl="5" indent="-342900">
              <a:buFont typeface="+mj-lt"/>
              <a:buAutoNum type="arabicPeriod"/>
            </a:pPr>
            <a:r>
              <a:rPr lang="en-GB" b="1">
                <a:latin typeface="Tahoma" panose="020B0604030504040204" pitchFamily="34" charset="0"/>
                <a:ea typeface="Tahoma" panose="020B0604030504040204" pitchFamily="34" charset="0"/>
                <a:cs typeface="Tahoma" panose="020B0604030504040204" pitchFamily="34" charset="0"/>
              </a:rPr>
              <a:t>anomalie collettive: </a:t>
            </a:r>
            <a:r>
              <a:rPr lang="en-GB">
                <a:latin typeface="Tahoma" panose="020B0604030504040204" pitchFamily="34" charset="0"/>
                <a:ea typeface="Tahoma" panose="020B0604030504040204" pitchFamily="34" charset="0"/>
                <a:cs typeface="Tahoma" panose="020B0604030504040204" pitchFamily="34" charset="0"/>
              </a:rPr>
              <a:t>che si verificano quando una collezione di istanze di dati è anomala rispetto all'intero dataset piuttosto che a singoli valori</a:t>
            </a:r>
          </a:p>
          <a:p>
            <a:pPr marL="800100" lvl="1" indent="-342900">
              <a:buFont typeface="Wingdings" panose="05000000000000000000" pitchFamily="2" charset="2"/>
              <a:buChar char="ü"/>
            </a:pPr>
            <a:r>
              <a:rPr lang="en-GB">
                <a:latin typeface="Tahoma" panose="020B0604030504040204" pitchFamily="34" charset="0"/>
                <a:ea typeface="Tahoma" panose="020B0604030504040204" pitchFamily="34" charset="0"/>
                <a:cs typeface="Tahoma" panose="020B0604030504040204" pitchFamily="34" charset="0"/>
              </a:rPr>
              <a:t>Alcuni degli algoritmi più popolari di Anomaly Detection sono: statistici (z-score, grubb's test), netid density based (KNN, local outlier factor), One-class (SVM), replicator neural networks, autoencoders, Bayesian networks, hmms, cluster analysis based outlier detection, fuzzy logic, ensemble con feature bagging, ecc. </a:t>
            </a:r>
          </a:p>
          <a:p>
            <a:pPr marL="2628900" lvl="5" indent="-342900">
              <a:buFont typeface="+mj-lt"/>
              <a:buAutoNum type="arabicPeriod"/>
            </a:pPr>
            <a:endParaRPr lang="en-GB" b="1"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890836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779253" y="413357"/>
            <a:ext cx="11055783" cy="584775"/>
          </a:xfrm>
          <a:prstGeom prst="rect">
            <a:avLst/>
          </a:prstGeom>
          <a:noFill/>
        </p:spPr>
        <p:txBody>
          <a:bodyPr wrap="none" rtlCol="0">
            <a:spAutoFit/>
          </a:bodyPr>
          <a:lstStyle/>
          <a:p>
            <a:r>
              <a:rPr lang="en-GB" sz="3200" b="1">
                <a:latin typeface="+mj-lt"/>
                <a:ea typeface="+mj-ea"/>
                <a:cs typeface="+mj-cs"/>
              </a:rPr>
              <a:t>Apprendimeno Semi-Supervisionato (Semi-supervised learning)</a:t>
            </a:r>
            <a:endParaRPr lang="en-GB" sz="3200" b="1" dirty="0">
              <a:latin typeface="+mj-lt"/>
              <a:ea typeface="+mj-ea"/>
              <a:cs typeface="+mj-cs"/>
            </a:endParaRPr>
          </a:p>
        </p:txBody>
      </p:sp>
      <p:pic>
        <p:nvPicPr>
          <p:cNvPr id="4" name="Picture 4">
            <a:extLst>
              <a:ext uri="{FF2B5EF4-FFF2-40B4-BE49-F238E27FC236}">
                <a16:creationId xmlns:a16="http://schemas.microsoft.com/office/drawing/2014/main" id="{0886C61C-82C3-7745-A151-DD6A9FBAA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851" y="1393327"/>
            <a:ext cx="8997178" cy="3601764"/>
          </a:xfrm>
          <a:prstGeom prst="rect">
            <a:avLst/>
          </a:prstGeom>
        </p:spPr>
      </p:pic>
    </p:spTree>
    <p:extLst>
      <p:ext uri="{BB962C8B-B14F-4D97-AF65-F5344CB8AC3E}">
        <p14:creationId xmlns:p14="http://schemas.microsoft.com/office/powerpoint/2010/main" val="4008618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840357" y="397207"/>
            <a:ext cx="4471480" cy="584775"/>
          </a:xfrm>
          <a:prstGeom prst="rect">
            <a:avLst/>
          </a:prstGeom>
          <a:noFill/>
        </p:spPr>
        <p:txBody>
          <a:bodyPr wrap="none" rtlCol="0">
            <a:spAutoFit/>
          </a:bodyPr>
          <a:lstStyle/>
          <a:p>
            <a:r>
              <a:rPr lang="en-GB" sz="3200" b="1" dirty="0">
                <a:latin typeface="+mj-lt"/>
                <a:ea typeface="+mj-ea"/>
                <a:cs typeface="+mj-cs"/>
              </a:rPr>
              <a:t>Semi-supervised learning</a:t>
            </a:r>
          </a:p>
        </p:txBody>
      </p:sp>
      <p:sp>
        <p:nvSpPr>
          <p:cNvPr id="4" name="TextBox 2">
            <a:extLst>
              <a:ext uri="{FF2B5EF4-FFF2-40B4-BE49-F238E27FC236}">
                <a16:creationId xmlns:a16="http://schemas.microsoft.com/office/drawing/2014/main" id="{0380D1DD-8D7B-9E4C-A72A-083E008477B6}"/>
              </a:ext>
            </a:extLst>
          </p:cNvPr>
          <p:cNvSpPr txBox="1"/>
          <p:nvPr/>
        </p:nvSpPr>
        <p:spPr>
          <a:xfrm>
            <a:off x="962348" y="1594828"/>
            <a:ext cx="10938510" cy="4524315"/>
          </a:xfrm>
          <a:prstGeom prst="rect">
            <a:avLst/>
          </a:prstGeom>
          <a:noFill/>
        </p:spPr>
        <p:txBody>
          <a:bodyPr wrap="square" rtlCol="0">
            <a:spAutoFit/>
          </a:bodyPr>
          <a:lstStyle/>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Il </a:t>
            </a:r>
            <a:r>
              <a:rPr lang="en-GB" b="1">
                <a:latin typeface="Tahoma" panose="020B0604030504040204" pitchFamily="34" charset="0"/>
                <a:ea typeface="Tahoma" panose="020B0604030504040204" pitchFamily="34" charset="0"/>
                <a:cs typeface="Tahoma" panose="020B0604030504040204" pitchFamily="34" charset="0"/>
              </a:rPr>
              <a:t>Semi-supervised learning</a:t>
            </a:r>
            <a:r>
              <a:rPr lang="en-GB">
                <a:latin typeface="Tahoma" panose="020B0604030504040204" pitchFamily="34" charset="0"/>
                <a:ea typeface="Tahoma" panose="020B0604030504040204" pitchFamily="34" charset="0"/>
                <a:cs typeface="Tahoma" panose="020B0604030504040204" pitchFamily="34" charset="0"/>
              </a:rPr>
              <a:t> o </a:t>
            </a:r>
            <a:r>
              <a:rPr lang="en-GB" b="1">
                <a:latin typeface="Tahoma" panose="020B0604030504040204" pitchFamily="34" charset="0"/>
                <a:ea typeface="Tahoma" panose="020B0604030504040204" pitchFamily="34" charset="0"/>
                <a:cs typeface="Tahoma" panose="020B0604030504040204" pitchFamily="34" charset="0"/>
              </a:rPr>
              <a:t>apprendimento semi-supervisionato </a:t>
            </a:r>
            <a:r>
              <a:rPr lang="en-GB">
                <a:latin typeface="Tahoma" panose="020B0604030504040204" pitchFamily="34" charset="0"/>
                <a:ea typeface="Tahoma" panose="020B0604030504040204" pitchFamily="34" charset="0"/>
                <a:cs typeface="Tahoma" panose="020B0604030504040204" pitchFamily="34" charset="0"/>
              </a:rPr>
              <a:t>è un </a:t>
            </a:r>
            <a:r>
              <a:rPr lang="en-GB" b="1">
                <a:latin typeface="Tahoma" panose="020B0604030504040204" pitchFamily="34" charset="0"/>
                <a:ea typeface="Tahoma" panose="020B0604030504040204" pitchFamily="34" charset="0"/>
                <a:cs typeface="Tahoma" panose="020B0604030504040204" pitchFamily="34" charset="0"/>
              </a:rPr>
              <a:t>mix</a:t>
            </a:r>
            <a:r>
              <a:rPr lang="en-GB">
                <a:latin typeface="Tahoma" panose="020B0604030504040204" pitchFamily="34" charset="0"/>
                <a:ea typeface="Tahoma" panose="020B0604030504040204" pitchFamily="34" charset="0"/>
                <a:cs typeface="Tahoma" panose="020B0604030504040204" pitchFamily="34" charset="0"/>
              </a:rPr>
              <a:t> tra approcci supervisionato e non supervisionato.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Il processo di apprendimento non è strettamente supervisionato con etichette per ogni singolo input, ma neanche lasciamo l'algoritmo a briglie sciolte senza fornire nessun tipo di feedback.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L'apprendimento semi-supervisionato si posiziona nella strada di mezzo. Miscelando insieme una piccolo quantità di dati etichettati con una più grande quantità di dati non etichettati viene </a:t>
            </a:r>
            <a:r>
              <a:rPr lang="en-GB" b="1">
                <a:latin typeface="Tahoma" panose="020B0604030504040204" pitchFamily="34" charset="0"/>
                <a:ea typeface="Tahoma" panose="020B0604030504040204" pitchFamily="34" charset="0"/>
                <a:cs typeface="Tahoma" panose="020B0604030504040204" pitchFamily="34" charset="0"/>
              </a:rPr>
              <a:t>ridotto il problema di non avere abbastanza dati etichettati. </a:t>
            </a:r>
            <a:r>
              <a:rPr lang="en-GB">
                <a:latin typeface="Tahoma" panose="020B0604030504040204" pitchFamily="34" charset="0"/>
                <a:ea typeface="Tahoma" panose="020B0604030504040204" pitchFamily="34" charset="0"/>
                <a:cs typeface="Tahoma" panose="020B0604030504040204" pitchFamily="34" charset="0"/>
              </a:rPr>
              <a:t>Quindi, si aprono nuovi scenari che possono essere risolti nel machine </a:t>
            </a:r>
            <a:r>
              <a:rPr lang="en-GB" dirty="0">
                <a:latin typeface="Tahoma" panose="020B0604030504040204" pitchFamily="34" charset="0"/>
                <a:ea typeface="Tahoma" panose="020B0604030504040204" pitchFamily="34" charset="0"/>
                <a:cs typeface="Tahoma" panose="020B0604030504040204" pitchFamily="34" charset="0"/>
              </a:rPr>
              <a:t>learning.</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b="1">
                <a:latin typeface="Tahoma" panose="020B0604030504040204" pitchFamily="34" charset="0"/>
                <a:ea typeface="Tahoma" panose="020B0604030504040204" pitchFamily="34" charset="0"/>
                <a:cs typeface="Tahoma" panose="020B0604030504040204" pitchFamily="34" charset="0"/>
              </a:rPr>
              <a:t>Esempio</a:t>
            </a:r>
            <a:r>
              <a:rPr lang="en-GB">
                <a:latin typeface="Tahoma" panose="020B0604030504040204" pitchFamily="34" charset="0"/>
                <a:ea typeface="Tahoma" panose="020B0604030504040204" pitchFamily="34" charset="0"/>
                <a:cs typeface="Tahoma" panose="020B0604030504040204" pitchFamily="34" charset="0"/>
              </a:rPr>
              <a:t>: Un perfetto esempio è nelle analisi mediche, come tac per cancro ai polmoni. Un esperto addestrato è necessario per etichettare il dataset e questo può diventare costoso sia economicamente che in termini di tempo. Invece, un eseperto può etichettare solo un piccolo insieme di tac, e l'algortimo di apprendimento semi-supervisionato potrebbe essere capaci di sfruttare questo piccolo dataset per fare predizioni su un insieme più ampio. </a:t>
            </a: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442593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840357" y="397207"/>
            <a:ext cx="4267900" cy="584775"/>
          </a:xfrm>
          <a:prstGeom prst="rect">
            <a:avLst/>
          </a:prstGeom>
          <a:noFill/>
        </p:spPr>
        <p:txBody>
          <a:bodyPr wrap="none" rtlCol="0">
            <a:spAutoFit/>
          </a:bodyPr>
          <a:lstStyle/>
          <a:p>
            <a:r>
              <a:rPr lang="en-GB" sz="3200" b="1">
                <a:latin typeface="+mj-lt"/>
                <a:ea typeface="+mj-ea"/>
                <a:cs typeface="+mj-cs"/>
              </a:rPr>
              <a:t>Self-supervised </a:t>
            </a:r>
            <a:r>
              <a:rPr lang="en-GB" sz="3200" b="1" dirty="0">
                <a:latin typeface="+mj-lt"/>
                <a:ea typeface="+mj-ea"/>
                <a:cs typeface="+mj-cs"/>
              </a:rPr>
              <a:t>learning</a:t>
            </a:r>
          </a:p>
        </p:txBody>
      </p:sp>
      <p:sp>
        <p:nvSpPr>
          <p:cNvPr id="4" name="TextBox 2">
            <a:extLst>
              <a:ext uri="{FF2B5EF4-FFF2-40B4-BE49-F238E27FC236}">
                <a16:creationId xmlns:a16="http://schemas.microsoft.com/office/drawing/2014/main" id="{0380D1DD-8D7B-9E4C-A72A-083E008477B6}"/>
              </a:ext>
            </a:extLst>
          </p:cNvPr>
          <p:cNvSpPr txBox="1"/>
          <p:nvPr/>
        </p:nvSpPr>
        <p:spPr>
          <a:xfrm>
            <a:off x="753801" y="981982"/>
            <a:ext cx="10938510" cy="6186309"/>
          </a:xfrm>
          <a:prstGeom prst="rect">
            <a:avLst/>
          </a:prstGeom>
          <a:noFill/>
        </p:spPr>
        <p:txBody>
          <a:bodyPr wrap="square" rtlCol="0">
            <a:spAutoFit/>
          </a:bodyPr>
          <a:lstStyle/>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Il </a:t>
            </a:r>
            <a:r>
              <a:rPr lang="en-GB" b="1">
                <a:latin typeface="Tahoma" panose="020B0604030504040204" pitchFamily="34" charset="0"/>
                <a:ea typeface="Tahoma" panose="020B0604030504040204" pitchFamily="34" charset="0"/>
                <a:cs typeface="Tahoma" panose="020B0604030504040204" pitchFamily="34" charset="0"/>
              </a:rPr>
              <a:t>Self-supervised learning</a:t>
            </a:r>
            <a:r>
              <a:rPr lang="en-GB">
                <a:latin typeface="Tahoma" panose="020B0604030504040204" pitchFamily="34" charset="0"/>
                <a:ea typeface="Tahoma" panose="020B0604030504040204" pitchFamily="34" charset="0"/>
                <a:cs typeface="Tahoma" panose="020B0604030504040204" pitchFamily="34" charset="0"/>
              </a:rPr>
              <a:t> o </a:t>
            </a:r>
            <a:r>
              <a:rPr lang="en-GB" b="1">
                <a:latin typeface="Tahoma" panose="020B0604030504040204" pitchFamily="34" charset="0"/>
                <a:ea typeface="Tahoma" panose="020B0604030504040204" pitchFamily="34" charset="0"/>
                <a:cs typeface="Tahoma" panose="020B0604030504040204" pitchFamily="34" charset="0"/>
              </a:rPr>
              <a:t>apprendimento auto-supervisionato </a:t>
            </a:r>
            <a:r>
              <a:rPr lang="en-GB">
                <a:latin typeface="Tahoma" panose="020B0604030504040204" pitchFamily="34" charset="0"/>
                <a:ea typeface="Tahoma" panose="020B0604030504040204" pitchFamily="34" charset="0"/>
                <a:cs typeface="Tahoma" panose="020B0604030504040204" pitchFamily="34" charset="0"/>
              </a:rPr>
              <a:t>è un metodo di machine learning che apprende da dato non etichettati. Può essere considerate in una posizione intermedia tra l'apprendimento supervisionato e l'apprendimento non supervisionato ed è basato quasi sempre sulle reti neurali artificiali. </a:t>
            </a:r>
          </a:p>
          <a:p>
            <a:pPr marL="285750" indent="-285750">
              <a:buFont typeface="Wingdings" pitchFamily="2" charset="2"/>
              <a:buChar char="ü"/>
            </a:pPr>
            <a:endParaRPr lang="en-GB">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In questo metodo, la rete neurale apprendere in due step: nel primo, il compito viene risolto usando delle pseudo-label che aiutano ad inizializzare i pesi della rete. Nella seconda fase, il task viene eseguito in maniera supervisionata o non supervisionata. </a:t>
            </a:r>
          </a:p>
          <a:p>
            <a:pPr marL="285750" indent="-285750">
              <a:buFont typeface="Wingdings" pitchFamily="2" charset="2"/>
              <a:buChar char="ü"/>
            </a:pPr>
            <a:endParaRPr lang="en-GB">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Nel Self-supervised learning il modello addestra se stesso per imparare una parte dell'input da un'altra parte dell'input, è anche conosciuto come predictive o pretext learning. In questo processo, un problema totalmente non supervisionato viene trasformato in un problema supervisionato attraverso una auto-generazione delle etichette. </a:t>
            </a:r>
          </a:p>
          <a:p>
            <a:pPr marL="285750" indent="-285750">
              <a:buFont typeface="Wingdings" pitchFamily="2" charset="2"/>
              <a:buChar char="ü"/>
            </a:pPr>
            <a:endParaRPr lang="en-GB">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Per fare uso di una grande quantità di dati non etichettati, è necessario impostare i corretti obiettivi di apprendimento per ottenere la supervision dai dati stessi. Per esempio, in NLP, se abbiamo alcune parole, usando il self-supervised learning possiamo completare il resto della frase. Allo stesso modo in un video possiamo predire i frame passata o future sulla base dei dati video disponibili. </a:t>
            </a:r>
          </a:p>
          <a:p>
            <a:pPr marL="285750" indent="-285750">
              <a:buFont typeface="Wingdings" pitchFamily="2" charset="2"/>
              <a:buChar char="ü"/>
            </a:pPr>
            <a:endParaRPr lang="en-GB">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Il Self-supervised learning usa la struttura dei dati per fare uso di una varietà di segnali di supervision attraverso grandi dataset, il tutto senza fare affidamento sulle etichette. </a:t>
            </a:r>
          </a:p>
          <a:p>
            <a:pPr marL="285750" indent="-285750">
              <a:buFont typeface="Wingdings" pitchFamily="2" charset="2"/>
              <a:buChar char="ü"/>
            </a:pPr>
            <a:endParaRPr lang="en-GB">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39342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3185529" y="355601"/>
            <a:ext cx="5684185" cy="584775"/>
          </a:xfrm>
          <a:prstGeom prst="rect">
            <a:avLst/>
          </a:prstGeom>
          <a:noFill/>
        </p:spPr>
        <p:txBody>
          <a:bodyPr wrap="none" rtlCol="0">
            <a:spAutoFit/>
          </a:bodyPr>
          <a:lstStyle/>
          <a:p>
            <a:r>
              <a:rPr lang="en-GB" sz="3200" b="1">
                <a:latin typeface="+mj-lt"/>
                <a:ea typeface="+mj-ea"/>
                <a:cs typeface="+mj-cs"/>
              </a:rPr>
              <a:t>Che cosa è il Machine Learning </a:t>
            </a:r>
            <a:r>
              <a:rPr lang="en-GB" sz="3200" b="1" dirty="0">
                <a:latin typeface="+mj-lt"/>
                <a:ea typeface="+mj-ea"/>
                <a:cs typeface="+mj-cs"/>
              </a:rPr>
              <a:t>?</a:t>
            </a:r>
          </a:p>
        </p:txBody>
      </p:sp>
      <p:sp>
        <p:nvSpPr>
          <p:cNvPr id="3" name="TextBox 2">
            <a:extLst>
              <a:ext uri="{FF2B5EF4-FFF2-40B4-BE49-F238E27FC236}">
                <a16:creationId xmlns:a16="http://schemas.microsoft.com/office/drawing/2014/main" id="{0380D1DD-8D7B-9E4C-A72A-083E008477B6}"/>
              </a:ext>
            </a:extLst>
          </p:cNvPr>
          <p:cNvSpPr txBox="1"/>
          <p:nvPr/>
        </p:nvSpPr>
        <p:spPr>
          <a:xfrm>
            <a:off x="975995" y="1212691"/>
            <a:ext cx="10938510" cy="5078313"/>
          </a:xfrm>
          <a:prstGeom prst="rect">
            <a:avLst/>
          </a:prstGeom>
          <a:noFill/>
        </p:spPr>
        <p:txBody>
          <a:bodyPr wrap="square" rtlCol="0">
            <a:spAutoFit/>
          </a:bodyPr>
          <a:lstStyle/>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Machine </a:t>
            </a:r>
            <a:r>
              <a:rPr lang="en-GB">
                <a:latin typeface="Tahoma" panose="020B0604030504040204" pitchFamily="34" charset="0"/>
                <a:ea typeface="Tahoma" panose="020B0604030504040204" pitchFamily="34" charset="0"/>
                <a:cs typeface="Tahoma" panose="020B0604030504040204" pitchFamily="34" charset="0"/>
              </a:rPr>
              <a:t>learning è un ramo dell’Informatica che riguarda la costruzione di algoritmi, che si fondano su una collezione di dati riguardanti un determinate fenomeno.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Il termine Machine Learning fu coniato da Arthur </a:t>
            </a:r>
            <a:r>
              <a:rPr lang="en-GB" dirty="0">
                <a:latin typeface="Tahoma" panose="020B0604030504040204" pitchFamily="34" charset="0"/>
                <a:ea typeface="Tahoma" panose="020B0604030504040204" pitchFamily="34" charset="0"/>
                <a:cs typeface="Tahoma" panose="020B0604030504040204" pitchFamily="34" charset="0"/>
              </a:rPr>
              <a:t>Samuel in 1959</a:t>
            </a:r>
            <a:r>
              <a:rPr lang="en-GB">
                <a:latin typeface="Tahoma" panose="020B0604030504040204" pitchFamily="34" charset="0"/>
                <a:ea typeface="Tahoma" panose="020B0604030504040204" pitchFamily="34" charset="0"/>
                <a:cs typeface="Tahoma" panose="020B0604030504040204" pitchFamily="34" charset="0"/>
              </a:rPr>
              <a:t>, un Americano pioniere nel campo dei videogiochi e dell’Intelligenza Artificiale che affermava: “</a:t>
            </a:r>
            <a:r>
              <a:rPr lang="en-GB" b="1">
                <a:latin typeface="Tahoma" panose="020B0604030504040204" pitchFamily="34" charset="0"/>
                <a:ea typeface="Tahoma" panose="020B0604030504040204" pitchFamily="34" charset="0"/>
                <a:cs typeface="Tahoma" panose="020B0604030504040204" pitchFamily="34" charset="0"/>
              </a:rPr>
              <a:t>Il Machine Learning fornisce ai computer la capacità di apprendere senza essere programmatic esplicitamente</a:t>
            </a:r>
            <a:r>
              <a:rPr lang="en-GB">
                <a:latin typeface="Tahoma" panose="020B0604030504040204" pitchFamily="34" charset="0"/>
                <a:ea typeface="Tahoma" panose="020B0604030504040204" pitchFamily="34" charset="0"/>
                <a:cs typeface="Tahoma" panose="020B0604030504040204" pitchFamily="34" charset="0"/>
              </a:rPr>
              <a:t>".</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Machine </a:t>
            </a:r>
            <a:r>
              <a:rPr lang="en-GB">
                <a:latin typeface="Tahoma" panose="020B0604030504040204" pitchFamily="34" charset="0"/>
                <a:ea typeface="Tahoma" panose="020B0604030504040204" pitchFamily="34" charset="0"/>
                <a:cs typeface="Tahoma" panose="020B0604030504040204" pitchFamily="34" charset="0"/>
              </a:rPr>
              <a:t>learning è uno strumento per la trasformazione dell’</a:t>
            </a:r>
            <a:r>
              <a:rPr lang="en-GB" b="1">
                <a:latin typeface="Tahoma" panose="020B0604030504040204" pitchFamily="34" charset="0"/>
                <a:ea typeface="Tahoma" panose="020B0604030504040204" pitchFamily="34" charset="0"/>
                <a:cs typeface="Tahoma" panose="020B0604030504040204" pitchFamily="34" charset="0"/>
              </a:rPr>
              <a:t>Informazione in Conoscenza</a:t>
            </a:r>
            <a:r>
              <a:rPr lang="en-GB">
                <a:latin typeface="Tahoma" panose="020B0604030504040204" pitchFamily="34" charset="0"/>
                <a:ea typeface="Tahoma" panose="020B0604030504040204" pitchFamily="34" charset="0"/>
                <a:cs typeface="Tahoma" panose="020B0604030504040204" pitchFamily="34" charset="0"/>
              </a:rPr>
              <a:t>. Gli schemi nascosti (pattern) e la conoscenza concernente un determinate problema possono essere utilizzati per predire eventi future ed eseguire tutti i tipi di decision making complessi. </a:t>
            </a:r>
            <a:endParaRPr lang="en-GB" dirty="0">
              <a:latin typeface="Tahoma" panose="020B0604030504040204" pitchFamily="34" charset="0"/>
              <a:ea typeface="Tahoma" panose="020B0604030504040204" pitchFamily="34" charset="0"/>
              <a:cs typeface="Tahoma" panose="020B0604030504040204" pitchFamily="34" charset="0"/>
            </a:endParaRPr>
          </a:p>
          <a:p>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Il Machine learning può anche essere definite come il processo per risolvere un problema pratico attraverso: </a:t>
            </a:r>
          </a:p>
          <a:p>
            <a:pPr marL="742950" lvl="1"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L’acquisizione di un dataset.  </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Costruendo algoritmicamente un modello statistic basato su quel dataset. </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lvl="1"/>
            <a:r>
              <a:rPr lang="en-GB">
                <a:latin typeface="Tahoma" panose="020B0604030504040204" pitchFamily="34" charset="0"/>
                <a:ea typeface="Tahoma" panose="020B0604030504040204" pitchFamily="34" charset="0"/>
                <a:cs typeface="Tahoma" panose="020B0604030504040204" pitchFamily="34" charset="0"/>
              </a:rPr>
              <a:t>Quel modello statistico lo si assume essere in qualche modo capace di risolvere il problema pratico.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46429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4177709" y="451798"/>
            <a:ext cx="4179349" cy="584775"/>
          </a:xfrm>
          <a:prstGeom prst="rect">
            <a:avLst/>
          </a:prstGeom>
          <a:noFill/>
        </p:spPr>
        <p:txBody>
          <a:bodyPr wrap="none" rtlCol="0">
            <a:spAutoFit/>
          </a:bodyPr>
          <a:lstStyle/>
          <a:p>
            <a:r>
              <a:rPr lang="en-GB" sz="3200" b="1" dirty="0">
                <a:latin typeface="+mj-lt"/>
                <a:ea typeface="+mj-ea"/>
                <a:cs typeface="+mj-cs"/>
              </a:rPr>
              <a:t>Reinforcement learning</a:t>
            </a:r>
          </a:p>
        </p:txBody>
      </p:sp>
      <p:pic>
        <p:nvPicPr>
          <p:cNvPr id="4" name="Picture 4">
            <a:extLst>
              <a:ext uri="{FF2B5EF4-FFF2-40B4-BE49-F238E27FC236}">
                <a16:creationId xmlns:a16="http://schemas.microsoft.com/office/drawing/2014/main" id="{406F0DEA-01B2-9C43-B437-C2E502FB8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6219" y="1722287"/>
            <a:ext cx="7982257" cy="3555315"/>
          </a:xfrm>
          <a:prstGeom prst="rect">
            <a:avLst/>
          </a:prstGeom>
        </p:spPr>
      </p:pic>
    </p:spTree>
    <p:extLst>
      <p:ext uri="{BB962C8B-B14F-4D97-AF65-F5344CB8AC3E}">
        <p14:creationId xmlns:p14="http://schemas.microsoft.com/office/powerpoint/2010/main" val="1467860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CD66B97C-0A36-0349-934A-919AB73A851D}"/>
              </a:ext>
            </a:extLst>
          </p:cNvPr>
          <p:cNvSpPr txBox="1"/>
          <p:nvPr/>
        </p:nvSpPr>
        <p:spPr>
          <a:xfrm>
            <a:off x="3935891" y="368696"/>
            <a:ext cx="4179349" cy="584775"/>
          </a:xfrm>
          <a:prstGeom prst="rect">
            <a:avLst/>
          </a:prstGeom>
          <a:noFill/>
        </p:spPr>
        <p:txBody>
          <a:bodyPr wrap="none" rtlCol="0">
            <a:spAutoFit/>
          </a:bodyPr>
          <a:lstStyle/>
          <a:p>
            <a:r>
              <a:rPr lang="en-GB" sz="3200" b="1" dirty="0">
                <a:latin typeface="+mj-lt"/>
                <a:ea typeface="+mj-ea"/>
                <a:cs typeface="+mj-cs"/>
              </a:rPr>
              <a:t>Reinforcement learning</a:t>
            </a:r>
          </a:p>
        </p:txBody>
      </p:sp>
      <p:sp>
        <p:nvSpPr>
          <p:cNvPr id="7" name="TextBox 2">
            <a:extLst>
              <a:ext uri="{FF2B5EF4-FFF2-40B4-BE49-F238E27FC236}">
                <a16:creationId xmlns:a16="http://schemas.microsoft.com/office/drawing/2014/main" id="{0380D1DD-8D7B-9E4C-A72A-083E008477B6}"/>
              </a:ext>
            </a:extLst>
          </p:cNvPr>
          <p:cNvSpPr txBox="1"/>
          <p:nvPr/>
        </p:nvSpPr>
        <p:spPr>
          <a:xfrm>
            <a:off x="975995" y="1212691"/>
            <a:ext cx="10938510" cy="5632311"/>
          </a:xfrm>
          <a:prstGeom prst="rect">
            <a:avLst/>
          </a:prstGeom>
          <a:noFill/>
        </p:spPr>
        <p:txBody>
          <a:bodyPr wrap="square" rtlCol="0">
            <a:spAutoFit/>
          </a:bodyPr>
          <a:lstStyle/>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Il</a:t>
            </a:r>
            <a:r>
              <a:rPr lang="en-GB" dirty="0">
                <a:latin typeface="Tahoma" panose="020B0604030504040204" pitchFamily="34" charset="0"/>
                <a:ea typeface="Tahoma" panose="020B0604030504040204" pitchFamily="34" charset="0"/>
                <a:cs typeface="Tahoma" panose="020B0604030504040204" pitchFamily="34" charset="0"/>
              </a:rPr>
              <a:t> </a:t>
            </a:r>
            <a:r>
              <a:rPr lang="en-GB">
                <a:latin typeface="Tahoma" panose="020B0604030504040204" pitchFamily="34" charset="0"/>
                <a:ea typeface="Tahoma" panose="020B0604030504040204" pitchFamily="34" charset="0"/>
                <a:cs typeface="Tahoma" panose="020B0604030504040204" pitchFamily="34" charset="0"/>
              </a:rPr>
              <a:t>Reinforcement learning o apprendimento per rinforzo, non fa uso di etichette, invece usa un </a:t>
            </a:r>
            <a:r>
              <a:rPr lang="en-GB" b="1">
                <a:latin typeface="Tahoma" panose="020B0604030504040204" pitchFamily="34" charset="0"/>
                <a:ea typeface="Tahoma" panose="020B0604030504040204" pitchFamily="34" charset="0"/>
                <a:cs typeface="Tahoma" panose="020B0604030504040204" pitchFamily="34" charset="0"/>
              </a:rPr>
              <a:t>reward, ossia un premio per apprendere.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Se conosci la psicologia avrai senz'altro sentito parlare di reinforcement </a:t>
            </a:r>
            <a:r>
              <a:rPr lang="en-GB" dirty="0">
                <a:latin typeface="Tahoma" panose="020B0604030504040204" pitchFamily="34" charset="0"/>
                <a:ea typeface="Tahoma" panose="020B0604030504040204" pitchFamily="34" charset="0"/>
                <a:cs typeface="Tahoma" panose="020B0604030504040204" pitchFamily="34" charset="0"/>
              </a:rPr>
              <a:t>learning</a:t>
            </a:r>
            <a:r>
              <a:rPr lang="en-GB">
                <a:latin typeface="Tahoma" panose="020B0604030504040204" pitchFamily="34" charset="0"/>
                <a:ea typeface="Tahoma" panose="020B0604030504040204" pitchFamily="34" charset="0"/>
                <a:cs typeface="Tahoma" panose="020B0604030504040204" pitchFamily="34" charset="0"/>
              </a:rPr>
              <a:t>. Altrimenti, conoscerai il concetto dal modo in cui apprendiamo ogni giorno.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In questo approccio, </a:t>
            </a:r>
            <a:r>
              <a:rPr lang="en-GB" b="1">
                <a:latin typeface="Tahoma" panose="020B0604030504040204" pitchFamily="34" charset="0"/>
                <a:ea typeface="Tahoma" panose="020B0604030504040204" pitchFamily="34" charset="0"/>
                <a:cs typeface="Tahoma" panose="020B0604030504040204" pitchFamily="34" charset="0"/>
              </a:rPr>
              <a:t>i feedback positivi e negative occasionali vengono usati per rinforzare i comportamenti.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Pensala come nel caso di addestramento di un </a:t>
            </a:r>
            <a:r>
              <a:rPr lang="en-GB" b="1">
                <a:latin typeface="Tahoma" panose="020B0604030504040204" pitchFamily="34" charset="0"/>
                <a:ea typeface="Tahoma" panose="020B0604030504040204" pitchFamily="34" charset="0"/>
                <a:cs typeface="Tahoma" panose="020B0604030504040204" pitchFamily="34" charset="0"/>
              </a:rPr>
              <a:t>cane</a:t>
            </a:r>
            <a:r>
              <a:rPr lang="en-GB">
                <a:latin typeface="Tahoma" panose="020B0604030504040204" pitchFamily="34" charset="0"/>
                <a:ea typeface="Tahoma" panose="020B0604030504040204" pitchFamily="34" charset="0"/>
                <a:cs typeface="Tahoma" panose="020B0604030504040204" pitchFamily="34" charset="0"/>
              </a:rPr>
              <a:t>, </a:t>
            </a:r>
            <a:r>
              <a:rPr lang="en-GB" b="1">
                <a:latin typeface="Tahoma" panose="020B0604030504040204" pitchFamily="34" charset="0"/>
                <a:ea typeface="Tahoma" panose="020B0604030504040204" pitchFamily="34" charset="0"/>
                <a:cs typeface="Tahoma" panose="020B0604030504040204" pitchFamily="34" charset="0"/>
              </a:rPr>
              <a:t>i buoni comportamenti vengono premiati con un good </a:t>
            </a:r>
            <a:r>
              <a:rPr lang="en-GB" b="1" dirty="0">
                <a:latin typeface="Tahoma" panose="020B0604030504040204" pitchFamily="34" charset="0"/>
                <a:ea typeface="Tahoma" panose="020B0604030504040204" pitchFamily="34" charset="0"/>
                <a:cs typeface="Tahoma" panose="020B0604030504040204" pitchFamily="34" charset="0"/>
              </a:rPr>
              <a:t>behaviours are rewarded </a:t>
            </a:r>
            <a:r>
              <a:rPr lang="en-GB" b="1">
                <a:latin typeface="Tahoma" panose="020B0604030504040204" pitchFamily="34" charset="0"/>
                <a:ea typeface="Tahoma" panose="020B0604030504040204" pitchFamily="34" charset="0"/>
                <a:cs typeface="Tahoma" panose="020B0604030504040204" pitchFamily="34" charset="0"/>
              </a:rPr>
              <a:t>with a un premio e diventano pertanto i più comuni. I brutti comportamenti vengono puntii e diventano meno comuni. </a:t>
            </a:r>
            <a:r>
              <a:rPr lang="en-GB">
                <a:latin typeface="Tahoma" panose="020B0604030504040204" pitchFamily="34" charset="0"/>
                <a:ea typeface="Tahoma" panose="020B0604030504040204" pitchFamily="34" charset="0"/>
                <a:cs typeface="Tahoma" panose="020B0604030504040204" pitchFamily="34" charset="0"/>
              </a:rPr>
              <a:t>Questo comportamento motivato dal premio è la chiave dell'apprendimento per rinforzo.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Questo è molto simile al modo in cui noi umano apprendiamo. Durante le nostre vite, riceviamo segnali positive e negative e costantemente apprendiamo da essi. Le reazioni chimiche nel nostro cervello sono uno dei modi in cui riceviamo questi segnali. Quando accade qualcosa di buono, i neuroni nel nostro cervello forniscono una scarica di neurotrasmettitori positivi come la dopamine che ci fanno sentire bene e diventiamo più propensi a ripetere quella determinate azione. </a:t>
            </a:r>
            <a:endParaRPr lang="en-GB" dirty="0">
              <a:latin typeface="Tahoma" panose="020B0604030504040204" pitchFamily="34" charset="0"/>
              <a:ea typeface="Tahoma" panose="020B0604030504040204" pitchFamily="34" charset="0"/>
              <a:cs typeface="Tahoma" panose="020B0604030504040204" pitchFamily="34" charset="0"/>
            </a:endParaRPr>
          </a:p>
          <a:p>
            <a:r>
              <a:rPr lang="en-GB" dirty="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920733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CD66B97C-0A36-0349-934A-919AB73A851D}"/>
              </a:ext>
            </a:extLst>
          </p:cNvPr>
          <p:cNvSpPr txBox="1"/>
          <p:nvPr/>
        </p:nvSpPr>
        <p:spPr>
          <a:xfrm>
            <a:off x="4345324" y="274377"/>
            <a:ext cx="4179349" cy="584775"/>
          </a:xfrm>
          <a:prstGeom prst="rect">
            <a:avLst/>
          </a:prstGeom>
          <a:noFill/>
        </p:spPr>
        <p:txBody>
          <a:bodyPr wrap="none" rtlCol="0">
            <a:spAutoFit/>
          </a:bodyPr>
          <a:lstStyle/>
          <a:p>
            <a:r>
              <a:rPr lang="en-GB" sz="3200" b="1" dirty="0">
                <a:latin typeface="+mj-lt"/>
                <a:ea typeface="+mj-ea"/>
                <a:cs typeface="+mj-cs"/>
              </a:rPr>
              <a:t>Reinforcement learning</a:t>
            </a:r>
          </a:p>
        </p:txBody>
      </p:sp>
      <p:pic>
        <p:nvPicPr>
          <p:cNvPr id="7" name="Picture 4">
            <a:extLst>
              <a:ext uri="{FF2B5EF4-FFF2-40B4-BE49-F238E27FC236}">
                <a16:creationId xmlns:a16="http://schemas.microsoft.com/office/drawing/2014/main" id="{406F0DEA-01B2-9C43-B437-C2E502FB8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6219" y="1451682"/>
            <a:ext cx="7982257" cy="3741683"/>
          </a:xfrm>
          <a:prstGeom prst="rect">
            <a:avLst/>
          </a:prstGeom>
        </p:spPr>
      </p:pic>
    </p:spTree>
    <p:extLst>
      <p:ext uri="{BB962C8B-B14F-4D97-AF65-F5344CB8AC3E}">
        <p14:creationId xmlns:p14="http://schemas.microsoft.com/office/powerpoint/2010/main" val="763174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4126960" y="356264"/>
            <a:ext cx="4179349" cy="584775"/>
          </a:xfrm>
          <a:prstGeom prst="rect">
            <a:avLst/>
          </a:prstGeom>
          <a:noFill/>
        </p:spPr>
        <p:txBody>
          <a:bodyPr wrap="none" rtlCol="0">
            <a:spAutoFit/>
          </a:bodyPr>
          <a:lstStyle/>
          <a:p>
            <a:r>
              <a:rPr lang="en-GB" sz="3200" b="1" dirty="0">
                <a:latin typeface="+mj-lt"/>
                <a:ea typeface="+mj-ea"/>
                <a:cs typeface="+mj-cs"/>
              </a:rPr>
              <a:t>Reinforcement learning</a:t>
            </a:r>
          </a:p>
        </p:txBody>
      </p:sp>
      <p:sp>
        <p:nvSpPr>
          <p:cNvPr id="4" name="TextBox 2">
            <a:extLst>
              <a:ext uri="{FF2B5EF4-FFF2-40B4-BE49-F238E27FC236}">
                <a16:creationId xmlns:a16="http://schemas.microsoft.com/office/drawing/2014/main" id="{0380D1DD-8D7B-9E4C-A72A-083E008477B6}"/>
              </a:ext>
            </a:extLst>
          </p:cNvPr>
          <p:cNvSpPr txBox="1"/>
          <p:nvPr/>
        </p:nvSpPr>
        <p:spPr>
          <a:xfrm>
            <a:off x="937895" y="1212691"/>
            <a:ext cx="10938510" cy="3970318"/>
          </a:xfrm>
          <a:prstGeom prst="rect">
            <a:avLst/>
          </a:prstGeom>
          <a:noFill/>
        </p:spPr>
        <p:txBody>
          <a:bodyPr wrap="square" rtlCol="0">
            <a:spAutoFit/>
          </a:bodyPr>
          <a:lstStyle/>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Non abbiamo bisogno di una supervisione costante per imparare come nel caso dell'apprendimento supervisionato. Solo fornendo segnali di rinforzo occasionali, otteniamo un apprendimento efficiente. </a:t>
            </a:r>
          </a:p>
          <a:p>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Una delle parti più eccitanti dell'Apprendimento con Rinforzo, è che si discosta dall' addestramento su dei dataset statico, invece usa dataset dinamici in ambienti ricchi di rumore. Questo conduce il Machine Learning ad essere più vicino all'apprendimento in stile umano. Il mondo è semplicemente il nostro ambiente pieno di rumore e di dati complessi.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 giochi sono molto popolari nella ricerca dell'apprendimento per Rinforzo. Essi forniscono ambienti idea e ricchi di dati. Un algoritmo di Apprendimento per Rinforzo semplicemente ha lo scopo di massimizzare il suo premio giocando il gioco più e più volte.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Se si può suddividere il gioco come un problema con uno score frequente come rewards, è probabilmente facile adattarlo all'Apprendimento per Rinforzo. </a:t>
            </a: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43199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980746" y="342616"/>
            <a:ext cx="4444999" cy="584775"/>
          </a:xfrm>
          <a:prstGeom prst="rect">
            <a:avLst/>
          </a:prstGeom>
          <a:noFill/>
        </p:spPr>
        <p:txBody>
          <a:bodyPr wrap="none" rtlCol="0">
            <a:spAutoFit/>
          </a:bodyPr>
          <a:lstStyle/>
          <a:p>
            <a:r>
              <a:rPr lang="en-GB" sz="3200" b="1" dirty="0">
                <a:latin typeface="+mj-lt"/>
                <a:ea typeface="+mj-ea"/>
                <a:cs typeface="+mj-cs"/>
              </a:rPr>
              <a:t>Shallow vs Deep learning</a:t>
            </a:r>
          </a:p>
        </p:txBody>
      </p:sp>
      <p:sp>
        <p:nvSpPr>
          <p:cNvPr id="4" name="TextBox 2">
            <a:extLst>
              <a:ext uri="{FF2B5EF4-FFF2-40B4-BE49-F238E27FC236}">
                <a16:creationId xmlns:a16="http://schemas.microsoft.com/office/drawing/2014/main" id="{0380D1DD-8D7B-9E4C-A72A-083E008477B6}"/>
              </a:ext>
            </a:extLst>
          </p:cNvPr>
          <p:cNvSpPr txBox="1"/>
          <p:nvPr/>
        </p:nvSpPr>
        <p:spPr>
          <a:xfrm>
            <a:off x="975995" y="1212691"/>
            <a:ext cx="10938510" cy="3970318"/>
          </a:xfrm>
          <a:prstGeom prst="rect">
            <a:avLst/>
          </a:prstGeom>
          <a:noFill/>
        </p:spPr>
        <p:txBody>
          <a:bodyPr wrap="square" rtlCol="0">
            <a:spAutoFit/>
          </a:bodyPr>
          <a:lstStyle/>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Un algoritmo di apprendimento "poco profondo" (shallow) impara i parametri del modello </a:t>
            </a:r>
            <a:r>
              <a:rPr lang="en-GB" b="1">
                <a:latin typeface="Tahoma" panose="020B0604030504040204" pitchFamily="34" charset="0"/>
                <a:ea typeface="Tahoma" panose="020B0604030504040204" pitchFamily="34" charset="0"/>
                <a:cs typeface="Tahoma" panose="020B0604030504040204" pitchFamily="34" charset="0"/>
              </a:rPr>
              <a:t>direttamente dalle feature degli esempi di training.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La maggior parte degli algoritmi di apprendimento sono shallow.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Le eccezioni note sono gli algoritmi di apprendimento di reti neurali, specificatamente quelle reti neurali che sono costruite </a:t>
            </a:r>
            <a:r>
              <a:rPr lang="en-GB" b="1">
                <a:latin typeface="Tahoma" panose="020B0604030504040204" pitchFamily="34" charset="0"/>
                <a:ea typeface="Tahoma" panose="020B0604030504040204" pitchFamily="34" charset="0"/>
                <a:cs typeface="Tahoma" panose="020B0604030504040204" pitchFamily="34" charset="0"/>
              </a:rPr>
              <a:t>con più di uno strato </a:t>
            </a:r>
            <a:r>
              <a:rPr lang="en-GB">
                <a:latin typeface="Tahoma" panose="020B0604030504040204" pitchFamily="34" charset="0"/>
                <a:ea typeface="Tahoma" panose="020B0604030504040204" pitchFamily="34" charset="0"/>
                <a:cs typeface="Tahoma" panose="020B0604030504040204" pitchFamily="34" charset="0"/>
              </a:rPr>
              <a:t>tra input e output.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Tali reti neurali sono chiamate deep </a:t>
            </a:r>
            <a:r>
              <a:rPr lang="en-GB" dirty="0">
                <a:latin typeface="Tahoma" panose="020B0604030504040204" pitchFamily="34" charset="0"/>
                <a:ea typeface="Tahoma" panose="020B0604030504040204" pitchFamily="34" charset="0"/>
                <a:cs typeface="Tahoma" panose="020B0604030504040204" pitchFamily="34" charset="0"/>
              </a:rPr>
              <a:t>neural networks.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Nell'apprendimento delle deep </a:t>
            </a:r>
            <a:r>
              <a:rPr lang="en-GB" dirty="0">
                <a:latin typeface="Tahoma" panose="020B0604030504040204" pitchFamily="34" charset="0"/>
                <a:ea typeface="Tahoma" panose="020B0604030504040204" pitchFamily="34" charset="0"/>
                <a:cs typeface="Tahoma" panose="020B0604030504040204" pitchFamily="34" charset="0"/>
              </a:rPr>
              <a:t>neural </a:t>
            </a:r>
            <a:r>
              <a:rPr lang="en-GB">
                <a:latin typeface="Tahoma" panose="020B0604030504040204" pitchFamily="34" charset="0"/>
                <a:ea typeface="Tahoma" panose="020B0604030504040204" pitchFamily="34" charset="0"/>
                <a:cs typeface="Tahoma" panose="020B0604030504040204" pitchFamily="34" charset="0"/>
              </a:rPr>
              <a:t>network (</a:t>
            </a:r>
            <a:r>
              <a:rPr lang="en-GB" dirty="0">
                <a:latin typeface="Tahoma" panose="020B0604030504040204" pitchFamily="34" charset="0"/>
                <a:ea typeface="Tahoma" panose="020B0604030504040204" pitchFamily="34" charset="0"/>
                <a:cs typeface="Tahoma" panose="020B0604030504040204" pitchFamily="34" charset="0"/>
              </a:rPr>
              <a:t>or, simply, deep learning</a:t>
            </a:r>
            <a:r>
              <a:rPr lang="en-GB">
                <a:latin typeface="Tahoma" panose="020B0604030504040204" pitchFamily="34" charset="0"/>
                <a:ea typeface="Tahoma" panose="020B0604030504040204" pitchFamily="34" charset="0"/>
                <a:cs typeface="Tahoma" panose="020B0604030504040204" pitchFamily="34" charset="0"/>
              </a:rPr>
              <a:t>), al contrario dello shallow learning, la maggior parte dei modelli di parametri non sono appresi dalle feature degli esempi di addestramento ma dagli output degli strati precedenti</a:t>
            </a:r>
            <a:endParaRPr lang="en-GB" dirty="0">
              <a:latin typeface="Tahoma" panose="020B0604030504040204" pitchFamily="34" charset="0"/>
              <a:ea typeface="Tahoma" panose="020B0604030504040204" pitchFamily="34" charset="0"/>
              <a:cs typeface="Tahoma" panose="020B0604030504040204" pitchFamily="34" charset="0"/>
            </a:endParaRPr>
          </a:p>
          <a:p>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82420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496706" y="16676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14" name="Shape 53"/>
          <p:cNvSpPr txBox="1">
            <a:spLocks/>
          </p:cNvSpPr>
          <p:nvPr/>
        </p:nvSpPr>
        <p:spPr>
          <a:xfrm>
            <a:off x="1892241" y="672421"/>
            <a:ext cx="8534152" cy="584775"/>
          </a:xfrm>
          <a:prstGeom prst="rect">
            <a:avLst/>
          </a:prstGeom>
          <a:noFill/>
          <a:extLst>
            <a:ext uri="{C572A759-6A51-4108-AA02-DFA0A04FC94B}">
              <ma14:wrappingTextBoxFlag xmlns:ma14="http://schemas.microsoft.com/office/mac/drawingml/2011/main" xmlns="" val="1"/>
            </a:ext>
          </a:extLst>
        </p:spPr>
        <p:txBody>
          <a:bodyPr wrap="square" rtlCol="0">
            <a:spAutoFit/>
          </a:bodyPr>
          <a:lstStyle>
            <a:defPPr>
              <a:defRPr lang="it-IT"/>
            </a:defPPr>
            <a:lvl1pPr algn="ctr">
              <a:defRPr sz="2400" b="1">
                <a:solidFill>
                  <a:srgbClr val="7F142A"/>
                </a:solidFill>
                <a:latin typeface="Arial" panose="020B0604020202020204" pitchFamily="34" charset="0"/>
                <a:cs typeface="Arial" panose="020B0604020202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it-IT" sz="3200" dirty="0" err="1">
                <a:solidFill>
                  <a:schemeClr val="tx1"/>
                </a:solidFill>
                <a:latin typeface="+mj-lt"/>
                <a:ea typeface="+mj-ea"/>
                <a:cs typeface="+mj-cs"/>
              </a:rPr>
              <a:t>Deep</a:t>
            </a:r>
            <a:r>
              <a:rPr lang="it-IT" sz="3200" dirty="0">
                <a:solidFill>
                  <a:schemeClr val="tx1"/>
                </a:solidFill>
                <a:latin typeface="+mj-lt"/>
                <a:ea typeface="+mj-ea"/>
                <a:cs typeface="+mj-cs"/>
              </a:rPr>
              <a:t> Learning </a:t>
            </a:r>
            <a:r>
              <a:rPr lang="it-IT" sz="3200" dirty="0" err="1">
                <a:solidFill>
                  <a:schemeClr val="tx1"/>
                </a:solidFill>
                <a:latin typeface="+mj-lt"/>
                <a:ea typeface="+mj-ea"/>
                <a:cs typeface="+mj-cs"/>
              </a:rPr>
              <a:t>is</a:t>
            </a:r>
            <a:r>
              <a:rPr lang="it-IT" sz="3200" dirty="0">
                <a:solidFill>
                  <a:schemeClr val="tx1"/>
                </a:solidFill>
                <a:latin typeface="+mj-lt"/>
                <a:ea typeface="+mj-ea"/>
                <a:cs typeface="+mj-cs"/>
              </a:rPr>
              <a:t> Machine Learning</a:t>
            </a:r>
          </a:p>
        </p:txBody>
      </p:sp>
      <p:sp>
        <p:nvSpPr>
          <p:cNvPr id="15" name="Shape 170"/>
          <p:cNvSpPr/>
          <p:nvPr/>
        </p:nvSpPr>
        <p:spPr>
          <a:xfrm>
            <a:off x="2036257" y="1383641"/>
            <a:ext cx="8390136" cy="2289959"/>
          </a:xfrm>
          <a:prstGeom prst="rect">
            <a:avLst/>
          </a:prstGeom>
          <a:solidFill>
            <a:schemeClr val="bg1">
              <a:alpha val="50000"/>
            </a:schemeClr>
          </a:solidFill>
          <a:ln w="12700">
            <a:miter lim="400000"/>
          </a:ln>
          <a:extLst>
            <a:ext uri="{C572A759-6A51-4108-AA02-DFA0A04FC94B}">
              <ma14:wrappingTextBoxFlag xmlns="" xmlns:ma14="http://schemas.microsoft.com/office/mac/drawingml/2011/main" val="1"/>
            </a:ext>
          </a:extLst>
        </p:spPr>
        <p:txBody>
          <a:bodyPr lIns="0" tIns="0" rIns="0" bIns="0" anchor="ctr">
            <a:noAutofit/>
          </a:bodyPr>
          <a:lstStyle/>
          <a:p>
            <a:pPr lvl="0" algn="ctr">
              <a:lnSpc>
                <a:spcPct val="80000"/>
              </a:lnSpc>
            </a:pPr>
            <a:endParaRPr lang="it-IT" sz="2200" dirty="0">
              <a:latin typeface="Arial" panose="020B0604020202020204" pitchFamily="34" charset="0"/>
              <a:cs typeface="Arial" panose="020B0604020202020204" pitchFamily="34" charset="0"/>
            </a:endParaRPr>
          </a:p>
          <a:p>
            <a:r>
              <a:rPr lang="en-US" sz="2200">
                <a:latin typeface="Arial" panose="020B0604020202020204" pitchFamily="34" charset="0"/>
                <a:cs typeface="Arial" panose="020B0604020202020204" pitchFamily="34" charset="0"/>
              </a:rPr>
              <a:t>Il Deep Learning si riferisce a quella classe di algoritmi che modellano automaticamente astrazioni di dati ad alto livello</a:t>
            </a:r>
            <a:endParaRPr lang="en-US" sz="2200" dirty="0">
              <a:latin typeface="Arial" panose="020B0604020202020204" pitchFamily="34" charset="0"/>
              <a:cs typeface="Arial" panose="020B0604020202020204" pitchFamily="34" charset="0"/>
            </a:endParaRPr>
          </a:p>
          <a:p>
            <a:pPr marL="514350" lvl="1" indent="-514350">
              <a:buFont typeface="+mj-lt"/>
              <a:buAutoNum type="romanLcPeriod"/>
            </a:pPr>
            <a:r>
              <a:rPr lang="en-US" sz="2200">
                <a:latin typeface="Arial" panose="020B0604020202020204" pitchFamily="34" charset="0"/>
                <a:cs typeface="Arial" panose="020B0604020202020204" pitchFamily="34" charset="0"/>
              </a:rPr>
              <a:t>Qui ‘modello’ significa: definire, trovare, riconoscere e sfruttare</a:t>
            </a:r>
          </a:p>
          <a:p>
            <a:pPr marL="514350" lvl="1" indent="-514350">
              <a:buFont typeface="+mj-lt"/>
              <a:buAutoNum type="romanLcPeriod"/>
            </a:pPr>
            <a:r>
              <a:rPr lang="en-US" sz="2200">
                <a:latin typeface="Arial" panose="020B0604020202020204" pitchFamily="34" charset="0"/>
                <a:cs typeface="Arial" panose="020B0604020202020204" pitchFamily="34" charset="0"/>
              </a:rPr>
              <a:t>Qui ‘automaticamente’ significa: direttamente dai dati, senza affidarsi a feature specifiche al task e fatte a mano. </a:t>
            </a:r>
            <a:endParaRPr sz="2200" dirty="0">
              <a:latin typeface="Arial" panose="020B0604020202020204" pitchFamily="34" charset="0"/>
              <a:cs typeface="Arial" panose="020B0604020202020204" pitchFamily="34" charset="0"/>
            </a:endParaRPr>
          </a:p>
        </p:txBody>
      </p:sp>
      <p:pic>
        <p:nvPicPr>
          <p:cNvPr id="16" name="Immagin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2362" y="3673600"/>
            <a:ext cx="6336704" cy="2456295"/>
          </a:xfrm>
          <a:prstGeom prst="rect">
            <a:avLst/>
          </a:prstGeom>
        </p:spPr>
      </p:pic>
    </p:spTree>
    <p:extLst>
      <p:ext uri="{BB962C8B-B14F-4D97-AF65-F5344CB8AC3E}">
        <p14:creationId xmlns:p14="http://schemas.microsoft.com/office/powerpoint/2010/main" val="1455580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CD66B97C-0A36-0349-934A-919AB73A851D}"/>
              </a:ext>
            </a:extLst>
          </p:cNvPr>
          <p:cNvSpPr txBox="1"/>
          <p:nvPr/>
        </p:nvSpPr>
        <p:spPr>
          <a:xfrm>
            <a:off x="3499162" y="233433"/>
            <a:ext cx="6152453" cy="584775"/>
          </a:xfrm>
          <a:prstGeom prst="rect">
            <a:avLst/>
          </a:prstGeom>
          <a:noFill/>
        </p:spPr>
        <p:txBody>
          <a:bodyPr wrap="none" rtlCol="0">
            <a:spAutoFit/>
          </a:bodyPr>
          <a:lstStyle/>
          <a:p>
            <a:r>
              <a:rPr lang="en-GB" sz="3200" b="1">
                <a:latin typeface="+mj-lt"/>
                <a:ea typeface="+mj-ea"/>
                <a:cs typeface="+mj-cs"/>
              </a:rPr>
              <a:t>Terminologie del Machine Learning</a:t>
            </a:r>
            <a:endParaRPr lang="en-GB" sz="3200" b="1" dirty="0">
              <a:latin typeface="+mj-lt"/>
              <a:ea typeface="+mj-ea"/>
              <a:cs typeface="+mj-cs"/>
            </a:endParaRPr>
          </a:p>
        </p:txBody>
      </p:sp>
      <p:pic>
        <p:nvPicPr>
          <p:cNvPr id="7" name="Picture 4">
            <a:extLst>
              <a:ext uri="{FF2B5EF4-FFF2-40B4-BE49-F238E27FC236}">
                <a16:creationId xmlns:a16="http://schemas.microsoft.com/office/drawing/2014/main" id="{5337978E-FC64-9443-8B51-A07F63CF4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504" y="1144648"/>
            <a:ext cx="9617528" cy="3921662"/>
          </a:xfrm>
          <a:prstGeom prst="rect">
            <a:avLst/>
          </a:prstGeom>
        </p:spPr>
      </p:pic>
    </p:spTree>
    <p:extLst>
      <p:ext uri="{BB962C8B-B14F-4D97-AF65-F5344CB8AC3E}">
        <p14:creationId xmlns:p14="http://schemas.microsoft.com/office/powerpoint/2010/main" val="2241543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CD66B97C-0A36-0349-934A-919AB73A851D}"/>
              </a:ext>
            </a:extLst>
          </p:cNvPr>
          <p:cNvSpPr txBox="1"/>
          <p:nvPr/>
        </p:nvSpPr>
        <p:spPr>
          <a:xfrm>
            <a:off x="3021491" y="397207"/>
            <a:ext cx="6388095" cy="584775"/>
          </a:xfrm>
          <a:prstGeom prst="rect">
            <a:avLst/>
          </a:prstGeom>
          <a:noFill/>
        </p:spPr>
        <p:txBody>
          <a:bodyPr wrap="none" rtlCol="0">
            <a:spAutoFit/>
          </a:bodyPr>
          <a:lstStyle/>
          <a:p>
            <a:r>
              <a:rPr lang="en-GB" sz="3200" b="1">
                <a:latin typeface="+mj-lt"/>
                <a:ea typeface="+mj-ea"/>
                <a:cs typeface="+mj-cs"/>
              </a:rPr>
              <a:t>Terminologie del Machine Learning</a:t>
            </a:r>
            <a:endParaRPr lang="en-GB" sz="3200" b="1" dirty="0">
              <a:latin typeface="+mj-lt"/>
              <a:ea typeface="+mj-ea"/>
              <a:cs typeface="+mj-cs"/>
            </a:endParaRPr>
          </a:p>
        </p:txBody>
      </p:sp>
      <p:sp>
        <p:nvSpPr>
          <p:cNvPr id="7" name="TextBox 2">
            <a:extLst>
              <a:ext uri="{FF2B5EF4-FFF2-40B4-BE49-F238E27FC236}">
                <a16:creationId xmlns:a16="http://schemas.microsoft.com/office/drawing/2014/main" id="{0380D1DD-8D7B-9E4C-A72A-083E008477B6}"/>
              </a:ext>
            </a:extLst>
          </p:cNvPr>
          <p:cNvSpPr txBox="1"/>
          <p:nvPr/>
        </p:nvSpPr>
        <p:spPr>
          <a:xfrm>
            <a:off x="975995" y="1212691"/>
            <a:ext cx="10938510" cy="3970318"/>
          </a:xfrm>
          <a:prstGeom prst="rect">
            <a:avLst/>
          </a:prstGeom>
          <a:noFill/>
        </p:spPr>
        <p:txBody>
          <a:bodyPr wrap="square" rtlCol="0">
            <a:spAutoFit/>
          </a:bodyPr>
          <a:lstStyle/>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b="1" dirty="0">
                <a:latin typeface="Tahoma" panose="020B0604030504040204" pitchFamily="34" charset="0"/>
                <a:ea typeface="Tahoma" panose="020B0604030504040204" pitchFamily="34" charset="0"/>
                <a:cs typeface="Tahoma" panose="020B0604030504040204" pitchFamily="34" charset="0"/>
              </a:rPr>
              <a:t>Dataset</a:t>
            </a:r>
            <a:r>
              <a:rPr lang="en-GB">
                <a:latin typeface="Tahoma" panose="020B0604030504040204" pitchFamily="34" charset="0"/>
                <a:ea typeface="Tahoma" panose="020B0604030504040204" pitchFamily="34" charset="0"/>
                <a:cs typeface="Tahoma" panose="020B0604030504040204" pitchFamily="34" charset="0"/>
              </a:rPr>
              <a:t>: Un insieme di esempi di dati, che contengono caratteristiche importanti per risolvere i problemi.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b="1" dirty="0">
                <a:latin typeface="Tahoma" panose="020B0604030504040204" pitchFamily="34" charset="0"/>
                <a:ea typeface="Tahoma" panose="020B0604030504040204" pitchFamily="34" charset="0"/>
                <a:cs typeface="Tahoma" panose="020B0604030504040204" pitchFamily="34" charset="0"/>
              </a:rPr>
              <a:t>Features</a:t>
            </a:r>
            <a:r>
              <a:rPr lang="en-GB" dirty="0">
                <a:latin typeface="Tahoma" panose="020B0604030504040204" pitchFamily="34" charset="0"/>
                <a:ea typeface="Tahoma" panose="020B0604030504040204" pitchFamily="34" charset="0"/>
                <a:cs typeface="Tahoma" panose="020B0604030504040204" pitchFamily="34" charset="0"/>
              </a:rPr>
              <a:t>: </a:t>
            </a:r>
          </a:p>
          <a:p>
            <a:pPr marL="742950" lvl="1"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Pezzi Importanti di dati che aiutano a comprendere un problema. </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Queste vengono inserite in un algoritmo di Machine Learning e lo aiutano ad apprendere.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b="1">
                <a:latin typeface="Tahoma" panose="020B0604030504040204" pitchFamily="34" charset="0"/>
                <a:ea typeface="Tahoma" panose="020B0604030504040204" pitchFamily="34" charset="0"/>
                <a:cs typeface="Tahoma" panose="020B0604030504040204" pitchFamily="34" charset="0"/>
              </a:rPr>
              <a:t>Modello</a:t>
            </a:r>
            <a:r>
              <a:rPr lang="en-GB">
                <a:latin typeface="Tahoma" panose="020B0604030504040204" pitchFamily="34" charset="0"/>
                <a:ea typeface="Tahoma" panose="020B0604030504040204" pitchFamily="34" charset="0"/>
                <a:cs typeface="Tahoma" panose="020B0604030504040204" pitchFamily="34" charset="0"/>
              </a:rPr>
              <a:t>: </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La rappresentazione (modello interno) di un fenomeno che un algoritmo di Machine Learning è stato appreso. Essa impara questo dai dati ed è mostrato durante il training. </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Il modello è l'outpout che si ottiene dopo aver addestrato un algoritmo. </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Per esempio, un albero di decisione dovrebbe essere addestrato e produrre un modello di albero di decisione. </a:t>
            </a: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7153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
            <a:extLst>
              <a:ext uri="{FF2B5EF4-FFF2-40B4-BE49-F238E27FC236}">
                <a16:creationId xmlns:a16="http://schemas.microsoft.com/office/drawing/2014/main" id="{CD66B97C-0A36-0349-934A-919AB73A851D}"/>
              </a:ext>
            </a:extLst>
          </p:cNvPr>
          <p:cNvSpPr txBox="1"/>
          <p:nvPr/>
        </p:nvSpPr>
        <p:spPr>
          <a:xfrm>
            <a:off x="3402858" y="315320"/>
            <a:ext cx="4773166" cy="584775"/>
          </a:xfrm>
          <a:prstGeom prst="rect">
            <a:avLst/>
          </a:prstGeom>
          <a:noFill/>
        </p:spPr>
        <p:txBody>
          <a:bodyPr wrap="none" rtlCol="0">
            <a:spAutoFit/>
          </a:bodyPr>
          <a:lstStyle/>
          <a:p>
            <a:r>
              <a:rPr lang="en-GB" sz="3200" b="1">
                <a:latin typeface="+mj-lt"/>
                <a:ea typeface="+mj-ea"/>
                <a:cs typeface="+mj-cs"/>
              </a:rPr>
              <a:t>Parametri vs Iperparametri</a:t>
            </a:r>
            <a:endParaRPr lang="en-GB" sz="3200" b="1" dirty="0">
              <a:latin typeface="+mj-lt"/>
              <a:ea typeface="+mj-ea"/>
              <a:cs typeface="+mj-cs"/>
            </a:endParaRPr>
          </a:p>
        </p:txBody>
      </p:sp>
      <p:sp>
        <p:nvSpPr>
          <p:cNvPr id="7" name="TextBox 2">
            <a:extLst>
              <a:ext uri="{FF2B5EF4-FFF2-40B4-BE49-F238E27FC236}">
                <a16:creationId xmlns:a16="http://schemas.microsoft.com/office/drawing/2014/main" id="{0380D1DD-8D7B-9E4C-A72A-083E008477B6}"/>
              </a:ext>
            </a:extLst>
          </p:cNvPr>
          <p:cNvSpPr txBox="1"/>
          <p:nvPr/>
        </p:nvSpPr>
        <p:spPr>
          <a:xfrm>
            <a:off x="975995" y="1212691"/>
            <a:ext cx="10938510" cy="3693319"/>
          </a:xfrm>
          <a:prstGeom prst="rect">
            <a:avLst/>
          </a:prstGeom>
          <a:noFill/>
        </p:spPr>
        <p:txBody>
          <a:bodyPr wrap="square" rtlCol="0">
            <a:spAutoFit/>
          </a:bodyPr>
          <a:lstStyle/>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Un iperparamtero è una </a:t>
            </a:r>
            <a:r>
              <a:rPr lang="en-GB" b="1">
                <a:latin typeface="Tahoma" panose="020B0604030504040204" pitchFamily="34" charset="0"/>
                <a:ea typeface="Tahoma" panose="020B0604030504040204" pitchFamily="34" charset="0"/>
                <a:cs typeface="Tahoma" panose="020B0604030504040204" pitchFamily="34" charset="0"/>
              </a:rPr>
              <a:t>proprietà </a:t>
            </a:r>
            <a:r>
              <a:rPr lang="en-GB">
                <a:latin typeface="Tahoma" panose="020B0604030504040204" pitchFamily="34" charset="0"/>
                <a:ea typeface="Tahoma" panose="020B0604030504040204" pitchFamily="34" charset="0"/>
                <a:cs typeface="Tahoma" panose="020B0604030504040204" pitchFamily="34" charset="0"/>
              </a:rPr>
              <a:t>di un algoritmo di apprendimento, di solito (ma non sempre) che ha un valore numeric. Questo </a:t>
            </a:r>
            <a:r>
              <a:rPr lang="en-GB" b="1">
                <a:latin typeface="Tahoma" panose="020B0604030504040204" pitchFamily="34" charset="0"/>
                <a:ea typeface="Tahoma" panose="020B0604030504040204" pitchFamily="34" charset="0"/>
                <a:cs typeface="Tahoma" panose="020B0604030504040204" pitchFamily="34" charset="0"/>
              </a:rPr>
              <a:t>influenza </a:t>
            </a:r>
            <a:r>
              <a:rPr lang="en-GB">
                <a:latin typeface="Tahoma" panose="020B0604030504040204" pitchFamily="34" charset="0"/>
                <a:ea typeface="Tahoma" panose="020B0604030504040204" pitchFamily="34" charset="0"/>
                <a:cs typeface="Tahoma" panose="020B0604030504040204" pitchFamily="34" charset="0"/>
              </a:rPr>
              <a:t>il modo in cui un algoritmo lavora.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Gli iperparametri non vengono appresi dall'algoritmo stesso dai dati. Essi devono </a:t>
            </a:r>
            <a:r>
              <a:rPr lang="en-GB" b="1">
                <a:latin typeface="Tahoma" panose="020B0604030504040204" pitchFamily="34" charset="0"/>
                <a:ea typeface="Tahoma" panose="020B0604030504040204" pitchFamily="34" charset="0"/>
                <a:cs typeface="Tahoma" panose="020B0604030504040204" pitchFamily="34" charset="0"/>
              </a:rPr>
              <a:t>essere settati dagli analisti dei dati prima di avviare l'algoritmo di training.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 parametri sono </a:t>
            </a:r>
            <a:r>
              <a:rPr lang="en-GB" b="1">
                <a:latin typeface="Tahoma" panose="020B0604030504040204" pitchFamily="34" charset="0"/>
                <a:ea typeface="Tahoma" panose="020B0604030504040204" pitchFamily="34" charset="0"/>
                <a:cs typeface="Tahoma" panose="020B0604030504040204" pitchFamily="34" charset="0"/>
              </a:rPr>
              <a:t>variabili che definiscono il modello </a:t>
            </a:r>
            <a:r>
              <a:rPr lang="en-GB">
                <a:latin typeface="Tahoma" panose="020B0604030504040204" pitchFamily="34" charset="0"/>
                <a:ea typeface="Tahoma" panose="020B0604030504040204" pitchFamily="34" charset="0"/>
                <a:cs typeface="Tahoma" panose="020B0604030504040204" pitchFamily="34" charset="0"/>
              </a:rPr>
              <a:t>appreso dall'algoritmo di apprendimento.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 parametri sono </a:t>
            </a:r>
            <a:r>
              <a:rPr lang="en-GB" b="1">
                <a:latin typeface="Tahoma" panose="020B0604030504040204" pitchFamily="34" charset="0"/>
                <a:ea typeface="Tahoma" panose="020B0604030504040204" pitchFamily="34" charset="0"/>
                <a:cs typeface="Tahoma" panose="020B0604030504040204" pitchFamily="34" charset="0"/>
              </a:rPr>
              <a:t>direttamente</a:t>
            </a:r>
            <a:r>
              <a:rPr lang="en-GB">
                <a:latin typeface="Tahoma" panose="020B0604030504040204" pitchFamily="34" charset="0"/>
                <a:ea typeface="Tahoma" panose="020B0604030504040204" pitchFamily="34" charset="0"/>
                <a:cs typeface="Tahoma" panose="020B0604030504040204" pitchFamily="34" charset="0"/>
              </a:rPr>
              <a:t> </a:t>
            </a:r>
            <a:r>
              <a:rPr lang="en-GB" b="1">
                <a:latin typeface="Tahoma" panose="020B0604030504040204" pitchFamily="34" charset="0"/>
                <a:ea typeface="Tahoma" panose="020B0604030504040204" pitchFamily="34" charset="0"/>
                <a:cs typeface="Tahoma" panose="020B0604030504040204" pitchFamily="34" charset="0"/>
              </a:rPr>
              <a:t>modificati </a:t>
            </a:r>
            <a:r>
              <a:rPr lang="en-GB">
                <a:latin typeface="Tahoma" panose="020B0604030504040204" pitchFamily="34" charset="0"/>
                <a:ea typeface="Tahoma" panose="020B0604030504040204" pitchFamily="34" charset="0"/>
                <a:cs typeface="Tahoma" panose="020B0604030504040204" pitchFamily="34" charset="0"/>
              </a:rPr>
              <a:t>dall'algortimo di apprendimento basato sui dati di addestramento.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L'obiettivo dell'apprendimento è quello di trovare tali valori dei parametri che rendono il modello </a:t>
            </a:r>
            <a:r>
              <a:rPr lang="en-GB" b="1">
                <a:latin typeface="Tahoma" panose="020B0604030504040204" pitchFamily="34" charset="0"/>
                <a:ea typeface="Tahoma" panose="020B0604030504040204" pitchFamily="34" charset="0"/>
                <a:cs typeface="Tahoma" panose="020B0604030504040204" pitchFamily="34" charset="0"/>
              </a:rPr>
              <a:t>ottimale </a:t>
            </a:r>
            <a:r>
              <a:rPr lang="en-GB">
                <a:latin typeface="Tahoma" panose="020B0604030504040204" pitchFamily="34" charset="0"/>
                <a:ea typeface="Tahoma" panose="020B0604030504040204" pitchFamily="34" charset="0"/>
                <a:cs typeface="Tahoma" panose="020B0604030504040204" pitchFamily="34" charset="0"/>
              </a:rPr>
              <a:t>in un certo senso. </a:t>
            </a: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0198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38200" y="-19363"/>
            <a:ext cx="10515600" cy="1325563"/>
          </a:xfrm>
        </p:spPr>
        <p:txBody>
          <a:bodyPr>
            <a:normAutofit/>
          </a:bodyPr>
          <a:lstStyle/>
          <a:p>
            <a:pPr algn="ctr"/>
            <a:r>
              <a:rPr lang="it-IT" sz="3600" b="1"/>
              <a:t>Bibliografia</a:t>
            </a:r>
            <a:endParaRPr lang="it-IT" b="1" dirty="0"/>
          </a:p>
        </p:txBody>
      </p:sp>
      <p:sp>
        <p:nvSpPr>
          <p:cNvPr id="10" name="Rectangle 2"/>
          <p:cNvSpPr>
            <a:spLocks noChangeArrowheads="1"/>
          </p:cNvSpPr>
          <p:nvPr/>
        </p:nvSpPr>
        <p:spPr bwMode="auto">
          <a:xfrm>
            <a:off x="1491152" y="5496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Rettangolo 2"/>
          <p:cNvSpPr/>
          <p:nvPr/>
        </p:nvSpPr>
        <p:spPr>
          <a:xfrm>
            <a:off x="838200" y="1306200"/>
            <a:ext cx="10885227" cy="3139321"/>
          </a:xfrm>
          <a:prstGeom prst="rect">
            <a:avLst/>
          </a:prstGeom>
        </p:spPr>
        <p:txBody>
          <a:bodyPr wrap="square">
            <a:spAutoFit/>
          </a:bodyPr>
          <a:lstStyle/>
          <a:p>
            <a:r>
              <a:rPr lang="en-US" dirty="0" err="1"/>
              <a:t>Nolfi</a:t>
            </a:r>
            <a:r>
              <a:rPr lang="en-US" dirty="0"/>
              <a:t>, S., </a:t>
            </a:r>
            <a:r>
              <a:rPr lang="en-US" dirty="0" err="1"/>
              <a:t>Floreano</a:t>
            </a:r>
            <a:r>
              <a:rPr lang="en-US" dirty="0"/>
              <a:t>, D., &amp; </a:t>
            </a:r>
            <a:r>
              <a:rPr lang="en-US" dirty="0" err="1"/>
              <a:t>Floreano</a:t>
            </a:r>
            <a:r>
              <a:rPr lang="en-US" dirty="0"/>
              <a:t>, D. D. (2000). </a:t>
            </a:r>
            <a:r>
              <a:rPr lang="en-US" i="1" dirty="0"/>
              <a:t>Evolutionary robotics: The biology, intelligence, and technology of self-organizing machines</a:t>
            </a:r>
            <a:r>
              <a:rPr lang="en-US" dirty="0"/>
              <a:t>. MIT press. </a:t>
            </a:r>
          </a:p>
          <a:p>
            <a:endParaRPr lang="en-US" dirty="0"/>
          </a:p>
          <a:p>
            <a:r>
              <a:rPr lang="en-US" dirty="0"/>
              <a:t>Pugliese, F., </a:t>
            </a:r>
            <a:r>
              <a:rPr lang="en-US" dirty="0" err="1"/>
              <a:t>Acerbi</a:t>
            </a:r>
            <a:r>
              <a:rPr lang="en-US" dirty="0"/>
              <a:t>, A., &amp; </a:t>
            </a:r>
            <a:r>
              <a:rPr lang="en-US" dirty="0" err="1"/>
              <a:t>Marocco</a:t>
            </a:r>
            <a:r>
              <a:rPr lang="en-US" dirty="0"/>
              <a:t>, D. (2015). Emergence of leadership in a group of autonomous robots. </a:t>
            </a:r>
            <a:r>
              <a:rPr lang="en-US" i="1" dirty="0" err="1"/>
              <a:t>PloS</a:t>
            </a:r>
            <a:r>
              <a:rPr lang="en-US" i="1" dirty="0"/>
              <a:t> one</a:t>
            </a:r>
            <a:r>
              <a:rPr lang="en-US" dirty="0"/>
              <a:t>, </a:t>
            </a:r>
            <a:r>
              <a:rPr lang="en-US" i="1" dirty="0"/>
              <a:t>10</a:t>
            </a:r>
            <a:r>
              <a:rPr lang="en-US" dirty="0"/>
              <a:t>(9), e0137234.</a:t>
            </a:r>
          </a:p>
          <a:p>
            <a:endParaRPr lang="en-US" dirty="0"/>
          </a:p>
          <a:p>
            <a:r>
              <a:rPr lang="en-US" dirty="0" err="1"/>
              <a:t>Bengio</a:t>
            </a:r>
            <a:r>
              <a:rPr lang="en-US" dirty="0"/>
              <a:t>, Y. (2009). Learning deep architectures for AI. </a:t>
            </a:r>
            <a:r>
              <a:rPr lang="en-US" i="1" dirty="0"/>
              <a:t>Foundations and trends® in Machine Learning</a:t>
            </a:r>
            <a:r>
              <a:rPr lang="en-US" dirty="0"/>
              <a:t>, </a:t>
            </a:r>
            <a:r>
              <a:rPr lang="en-US" i="1" dirty="0"/>
              <a:t>2</a:t>
            </a:r>
            <a:r>
              <a:rPr lang="en-US" dirty="0"/>
              <a:t>(1), 1-127.</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943570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1621613" y="312591"/>
            <a:ext cx="8805167" cy="584775"/>
          </a:xfrm>
          <a:prstGeom prst="rect">
            <a:avLst/>
          </a:prstGeom>
          <a:noFill/>
        </p:spPr>
        <p:txBody>
          <a:bodyPr wrap="none" rtlCol="0">
            <a:spAutoFit/>
          </a:bodyPr>
          <a:lstStyle/>
          <a:p>
            <a:r>
              <a:rPr lang="en-GB" sz="3200" b="1">
                <a:latin typeface="+mj-lt"/>
                <a:ea typeface="+mj-ea"/>
                <a:cs typeface="+mj-cs"/>
              </a:rPr>
              <a:t>Programmazione Tradizionale vs </a:t>
            </a:r>
            <a:r>
              <a:rPr lang="en-GB" sz="3200" b="1" dirty="0">
                <a:latin typeface="+mj-lt"/>
                <a:ea typeface="+mj-ea"/>
                <a:cs typeface="+mj-cs"/>
              </a:rPr>
              <a:t>Machine Learning</a:t>
            </a:r>
          </a:p>
        </p:txBody>
      </p:sp>
      <p:sp>
        <p:nvSpPr>
          <p:cNvPr id="3" name="TextBox 2">
            <a:extLst>
              <a:ext uri="{FF2B5EF4-FFF2-40B4-BE49-F238E27FC236}">
                <a16:creationId xmlns:a16="http://schemas.microsoft.com/office/drawing/2014/main" id="{0380D1DD-8D7B-9E4C-A72A-083E008477B6}"/>
              </a:ext>
            </a:extLst>
          </p:cNvPr>
          <p:cNvSpPr txBox="1"/>
          <p:nvPr/>
        </p:nvSpPr>
        <p:spPr>
          <a:xfrm>
            <a:off x="778624" y="897366"/>
            <a:ext cx="10938510" cy="2031325"/>
          </a:xfrm>
          <a:prstGeom prst="rect">
            <a:avLst/>
          </a:prstGeom>
          <a:noFill/>
        </p:spPr>
        <p:txBody>
          <a:bodyPr wrap="square" rtlCol="0">
            <a:spAutoFit/>
          </a:bodyPr>
          <a:lstStyle/>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Tradizionalmente, l’ingegneria del software combina le regole create dall’uomo con i dato al fine di creare delle risposte ad un problema specific. Invece il Machine Learning usa i dati e le risposte per scoprire le regole sottostanti ad un determinate problema.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Per apprendere le regole che governano un fenomeno, le machine devono attraversare un processo di apprendimenti, provando differenti regole e cercando di capire come esse performano. Ecco perchè esso viene conosciuto come Machine </a:t>
            </a:r>
            <a:r>
              <a:rPr lang="en-GB" dirty="0">
                <a:latin typeface="Tahoma" panose="020B0604030504040204" pitchFamily="34" charset="0"/>
                <a:ea typeface="Tahoma" panose="020B0604030504040204" pitchFamily="34" charset="0"/>
                <a:cs typeface="Tahoma" panose="020B0604030504040204" pitchFamily="34" charset="0"/>
              </a:rPr>
              <a:t>Learning.</a:t>
            </a:r>
          </a:p>
        </p:txBody>
      </p:sp>
      <p:pic>
        <p:nvPicPr>
          <p:cNvPr id="4" name="Picture 9">
            <a:extLst>
              <a:ext uri="{FF2B5EF4-FFF2-40B4-BE49-F238E27FC236}">
                <a16:creationId xmlns:a16="http://schemas.microsoft.com/office/drawing/2014/main" id="{88A20674-A876-B14F-A60C-F5C880F7D2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2244" y="3286309"/>
            <a:ext cx="3592174" cy="2768967"/>
          </a:xfrm>
          <a:prstGeom prst="rect">
            <a:avLst/>
          </a:prstGeom>
        </p:spPr>
      </p:pic>
      <p:pic>
        <p:nvPicPr>
          <p:cNvPr id="5" name="Picture 11">
            <a:extLst>
              <a:ext uri="{FF2B5EF4-FFF2-40B4-BE49-F238E27FC236}">
                <a16:creationId xmlns:a16="http://schemas.microsoft.com/office/drawing/2014/main" id="{6F405438-6DC9-E94E-BE3E-1D5E33871D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682" y="3269691"/>
            <a:ext cx="3648089" cy="2693047"/>
          </a:xfrm>
          <a:prstGeom prst="rect">
            <a:avLst/>
          </a:prstGeom>
        </p:spPr>
      </p:pic>
      <p:sp>
        <p:nvSpPr>
          <p:cNvPr id="6" name="TextBox 12">
            <a:extLst>
              <a:ext uri="{FF2B5EF4-FFF2-40B4-BE49-F238E27FC236}">
                <a16:creationId xmlns:a16="http://schemas.microsoft.com/office/drawing/2014/main" id="{0AE651D1-34EE-4743-B4C2-D016F65BDD07}"/>
              </a:ext>
            </a:extLst>
          </p:cNvPr>
          <p:cNvSpPr txBox="1"/>
          <p:nvPr/>
        </p:nvSpPr>
        <p:spPr>
          <a:xfrm>
            <a:off x="5903875" y="3847534"/>
            <a:ext cx="688009" cy="553998"/>
          </a:xfrm>
          <a:prstGeom prst="rect">
            <a:avLst/>
          </a:prstGeom>
          <a:noFill/>
        </p:spPr>
        <p:txBody>
          <a:bodyPr wrap="none" rtlCol="0">
            <a:spAutoFit/>
          </a:bodyPr>
          <a:lstStyle/>
          <a:p>
            <a:r>
              <a:rPr lang="en-GB" sz="3000" b="1" dirty="0">
                <a:latin typeface="Tahoma" panose="020B0604030504040204" pitchFamily="34" charset="0"/>
                <a:ea typeface="Tahoma" panose="020B0604030504040204" pitchFamily="34" charset="0"/>
                <a:cs typeface="Tahoma" panose="020B0604030504040204" pitchFamily="34" charset="0"/>
              </a:rPr>
              <a:t>VS</a:t>
            </a:r>
          </a:p>
        </p:txBody>
      </p:sp>
    </p:spTree>
    <p:extLst>
      <p:ext uri="{BB962C8B-B14F-4D97-AF65-F5344CB8AC3E}">
        <p14:creationId xmlns:p14="http://schemas.microsoft.com/office/powerpoint/2010/main" val="3912676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olo 1">
            <a:extLst>
              <a:ext uri="{FF2B5EF4-FFF2-40B4-BE49-F238E27FC236}">
                <a16:creationId xmlns:a16="http://schemas.microsoft.com/office/drawing/2014/main" id="{08B8BC86-E7B4-4F4F-B52E-2642B6C18DD0}"/>
              </a:ext>
            </a:extLst>
          </p:cNvPr>
          <p:cNvSpPr txBox="1">
            <a:spLocks/>
          </p:cNvSpPr>
          <p:nvPr/>
        </p:nvSpPr>
        <p:spPr>
          <a:xfrm>
            <a:off x="304221" y="866204"/>
            <a:ext cx="4360057" cy="513803"/>
          </a:xfrm>
          <a:prstGeom prst="rect">
            <a:avLst/>
          </a:prstGeom>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dirty="0"/>
              <a:t>Francesco </a:t>
            </a:r>
            <a:r>
              <a:rPr lang="it-IT" b="1" dirty="0"/>
              <a:t>Pugliese</a:t>
            </a:r>
          </a:p>
        </p:txBody>
      </p:sp>
      <p:cxnSp>
        <p:nvCxnSpPr>
          <p:cNvPr id="31" name="Connettore diritto 30">
            <a:extLst>
              <a:ext uri="{FF2B5EF4-FFF2-40B4-BE49-F238E27FC236}">
                <a16:creationId xmlns:a16="http://schemas.microsoft.com/office/drawing/2014/main" id="{A13E1488-69E9-4935-961A-90E9EA9453E7}"/>
              </a:ext>
            </a:extLst>
          </p:cNvPr>
          <p:cNvCxnSpPr>
            <a:cxnSpLocks/>
          </p:cNvCxnSpPr>
          <p:nvPr/>
        </p:nvCxnSpPr>
        <p:spPr>
          <a:xfrm>
            <a:off x="0" y="6065240"/>
            <a:ext cx="12192000" cy="0"/>
          </a:xfrm>
          <a:prstGeom prst="line">
            <a:avLst/>
          </a:prstGeom>
          <a:ln w="38100">
            <a:solidFill>
              <a:srgbClr val="BE2B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363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3100696" y="288025"/>
            <a:ext cx="6830909" cy="584775"/>
          </a:xfrm>
          <a:prstGeom prst="rect">
            <a:avLst/>
          </a:prstGeom>
          <a:noFill/>
        </p:spPr>
        <p:txBody>
          <a:bodyPr wrap="none" rtlCol="0">
            <a:spAutoFit/>
          </a:bodyPr>
          <a:lstStyle/>
          <a:p>
            <a:r>
              <a:rPr lang="en-GB" sz="3200" b="1">
                <a:latin typeface="+mj-lt"/>
                <a:ea typeface="+mj-ea"/>
                <a:cs typeface="+mj-cs"/>
              </a:rPr>
              <a:t>Una breve storia del Machine </a:t>
            </a:r>
            <a:r>
              <a:rPr lang="en-GB" sz="3200" b="1" dirty="0">
                <a:latin typeface="+mj-lt"/>
                <a:ea typeface="+mj-ea"/>
                <a:cs typeface="+mj-cs"/>
              </a:rPr>
              <a:t>Learning</a:t>
            </a:r>
          </a:p>
        </p:txBody>
      </p:sp>
      <p:pic>
        <p:nvPicPr>
          <p:cNvPr id="3" name="Picture 4">
            <a:extLst>
              <a:ext uri="{FF2B5EF4-FFF2-40B4-BE49-F238E27FC236}">
                <a16:creationId xmlns:a16="http://schemas.microsoft.com/office/drawing/2014/main" id="{69F928EB-4403-CF4B-A975-89DA5D66F9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1660" y="930593"/>
            <a:ext cx="7531559" cy="4720636"/>
          </a:xfrm>
          <a:prstGeom prst="rect">
            <a:avLst/>
          </a:prstGeom>
        </p:spPr>
      </p:pic>
    </p:spTree>
    <p:extLst>
      <p:ext uri="{BB962C8B-B14F-4D97-AF65-F5344CB8AC3E}">
        <p14:creationId xmlns:p14="http://schemas.microsoft.com/office/powerpoint/2010/main" val="1341465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894948" y="369911"/>
            <a:ext cx="4350871" cy="584775"/>
          </a:xfrm>
          <a:prstGeom prst="rect">
            <a:avLst/>
          </a:prstGeom>
          <a:noFill/>
        </p:spPr>
        <p:txBody>
          <a:bodyPr wrap="none" rtlCol="0">
            <a:spAutoFit/>
          </a:bodyPr>
          <a:lstStyle/>
          <a:p>
            <a:r>
              <a:rPr lang="en-GB" sz="3200" b="1">
                <a:latin typeface="+mj-lt"/>
                <a:ea typeface="+mj-ea"/>
                <a:cs typeface="+mj-cs"/>
              </a:rPr>
              <a:t>Tipi di Machine Learning</a:t>
            </a:r>
            <a:endParaRPr lang="en-GB" sz="3200" b="1" dirty="0">
              <a:latin typeface="+mj-lt"/>
              <a:ea typeface="+mj-ea"/>
              <a:cs typeface="+mj-cs"/>
            </a:endParaRPr>
          </a:p>
        </p:txBody>
      </p:sp>
      <p:sp>
        <p:nvSpPr>
          <p:cNvPr id="4" name="TextBox 2">
            <a:extLst>
              <a:ext uri="{FF2B5EF4-FFF2-40B4-BE49-F238E27FC236}">
                <a16:creationId xmlns:a16="http://schemas.microsoft.com/office/drawing/2014/main" id="{0380D1DD-8D7B-9E4C-A72A-083E008477B6}"/>
              </a:ext>
            </a:extLst>
          </p:cNvPr>
          <p:cNvSpPr txBox="1"/>
          <p:nvPr/>
        </p:nvSpPr>
        <p:spPr>
          <a:xfrm>
            <a:off x="975995" y="1212691"/>
            <a:ext cx="10938510" cy="5909310"/>
          </a:xfrm>
          <a:prstGeom prst="rect">
            <a:avLst/>
          </a:prstGeom>
          <a:noFill/>
        </p:spPr>
        <p:txBody>
          <a:bodyPr wrap="square" rtlCol="0">
            <a:spAutoFit/>
          </a:bodyPr>
          <a:lstStyle/>
          <a:p>
            <a:pPr marL="285750" indent="-285750">
              <a:lnSpc>
                <a:spcPct val="150000"/>
              </a:lnSpc>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Esistono 4 tipi di Machine Learning ampoa,emte riconosciuti: </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lnSpc>
                <a:spcPct val="150000"/>
              </a:lnSpc>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Supervised learning</a:t>
            </a:r>
          </a:p>
          <a:p>
            <a:pPr marL="742950" lvl="1" indent="-285750">
              <a:lnSpc>
                <a:spcPct val="150000"/>
              </a:lnSpc>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Unsupervised learning</a:t>
            </a:r>
          </a:p>
          <a:p>
            <a:pPr marL="742950" lvl="1" indent="-285750">
              <a:lnSpc>
                <a:spcPct val="150000"/>
              </a:lnSpc>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Semi-supervised learning </a:t>
            </a:r>
          </a:p>
          <a:p>
            <a:pPr marL="742950" lvl="1" indent="-285750">
              <a:lnSpc>
                <a:spcPct val="150000"/>
              </a:lnSpc>
              <a:buFont typeface="Wingdings" pitchFamily="2" charset="2"/>
              <a:buChar char="ü"/>
            </a:pPr>
            <a:r>
              <a:rPr lang="en-GB" dirty="0">
                <a:latin typeface="Tahoma" panose="020B0604030504040204" pitchFamily="34" charset="0"/>
                <a:ea typeface="Tahoma" panose="020B0604030504040204" pitchFamily="34" charset="0"/>
                <a:cs typeface="Tahoma" panose="020B0604030504040204" pitchFamily="34" charset="0"/>
              </a:rPr>
              <a:t>Reinforcement learning</a:t>
            </a:r>
          </a:p>
          <a:p>
            <a:pPr marL="285750" indent="-285750">
              <a:lnSpc>
                <a:spcPct val="150000"/>
              </a:lnSpc>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Ciascuna forma di Machine Learning presenta diversi approcci, ma tutti seguono lo stesso processo e la stessa teoria sottostante.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Il </a:t>
            </a:r>
            <a:r>
              <a:rPr lang="en-GB" b="1">
                <a:latin typeface="Tahoma" panose="020B0604030504040204" pitchFamily="34" charset="0"/>
                <a:ea typeface="Tahoma" panose="020B0604030504040204" pitchFamily="34" charset="0"/>
                <a:cs typeface="Tahoma" panose="020B0604030504040204" pitchFamily="34" charset="0"/>
              </a:rPr>
              <a:t>No </a:t>
            </a:r>
            <a:r>
              <a:rPr lang="en-GB" b="1" dirty="0">
                <a:latin typeface="Tahoma" panose="020B0604030504040204" pitchFamily="34" charset="0"/>
                <a:ea typeface="Tahoma" panose="020B0604030504040204" pitchFamily="34" charset="0"/>
                <a:cs typeface="Tahoma" panose="020B0604030504040204" pitchFamily="34" charset="0"/>
              </a:rPr>
              <a:t>Free Lunch </a:t>
            </a:r>
            <a:r>
              <a:rPr lang="en-GB" b="1">
                <a:latin typeface="Tahoma" panose="020B0604030504040204" pitchFamily="34" charset="0"/>
                <a:ea typeface="Tahoma" panose="020B0604030504040204" pitchFamily="34" charset="0"/>
                <a:cs typeface="Tahoma" panose="020B0604030504040204" pitchFamily="34" charset="0"/>
              </a:rPr>
              <a:t>theorem</a:t>
            </a:r>
            <a:r>
              <a:rPr lang="en-GB">
                <a:latin typeface="Tahoma" panose="020B0604030504040204" pitchFamily="34" charset="0"/>
                <a:ea typeface="Tahoma" panose="020B0604030504040204" pitchFamily="34" charset="0"/>
                <a:cs typeface="Tahoma" panose="020B0604030504040204" pitchFamily="34" charset="0"/>
              </a:rPr>
              <a:t> è famoso nel Machine Learning. Questo teorema afferma che non esiste un singolo algoritmo che lavora bene per tutti i tipi di task. Ciascun task che cerchi di risolvere ha le sue proprie idiosincrasie, ovvero le proprie specificità ed avversità a determinati modelli del Machine </a:t>
            </a:r>
            <a:r>
              <a:rPr lang="en-GB" dirty="0">
                <a:latin typeface="Tahoma" panose="020B0604030504040204" pitchFamily="34" charset="0"/>
                <a:ea typeface="Tahoma" panose="020B0604030504040204" pitchFamily="34" charset="0"/>
                <a:cs typeface="Tahoma" panose="020B0604030504040204" pitchFamily="34" charset="0"/>
              </a:rPr>
              <a:t>Learning</a:t>
            </a:r>
            <a:r>
              <a:rPr lang="en-GB">
                <a:latin typeface="Tahoma" panose="020B0604030504040204" pitchFamily="34" charset="0"/>
                <a:ea typeface="Tahoma" panose="020B0604030504040204" pitchFamily="34" charset="0"/>
                <a:cs typeface="Tahoma" panose="020B0604030504040204" pitchFamily="34" charset="0"/>
              </a:rPr>
              <a:t>. Quindi, ci sono molti algoritmi e approcci che si adattano a ciascun specificità e stranezza di un singolo problema. </a:t>
            </a:r>
            <a:endParaRPr lang="en-GB" dirty="0">
              <a:latin typeface="Tahoma" panose="020B0604030504040204" pitchFamily="34" charset="0"/>
              <a:ea typeface="Tahoma" panose="020B0604030504040204" pitchFamily="34" charset="0"/>
              <a:cs typeface="Tahoma" panose="020B0604030504040204" pitchFamily="34" charset="0"/>
            </a:endParaRPr>
          </a:p>
          <a:p>
            <a:pPr marL="742950" lvl="1" indent="-285750">
              <a:lnSpc>
                <a:spcPct val="150000"/>
              </a:lnSpc>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GB" dirty="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901800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CD66B97C-0A36-0349-934A-919AB73A851D}"/>
              </a:ext>
            </a:extLst>
          </p:cNvPr>
          <p:cNvSpPr txBox="1"/>
          <p:nvPr/>
        </p:nvSpPr>
        <p:spPr>
          <a:xfrm>
            <a:off x="3894948" y="369911"/>
            <a:ext cx="4328814" cy="584775"/>
          </a:xfrm>
          <a:prstGeom prst="rect">
            <a:avLst/>
          </a:prstGeom>
          <a:noFill/>
        </p:spPr>
        <p:txBody>
          <a:bodyPr wrap="none" rtlCol="0">
            <a:spAutoFit/>
          </a:bodyPr>
          <a:lstStyle/>
          <a:p>
            <a:r>
              <a:rPr lang="en-GB" sz="3200" b="1">
                <a:latin typeface="+mj-lt"/>
                <a:ea typeface="+mj-ea"/>
                <a:cs typeface="+mj-cs"/>
              </a:rPr>
              <a:t>No Free Lunch Theorem </a:t>
            </a:r>
            <a:endParaRPr lang="en-GB" sz="3200" b="1" dirty="0">
              <a:latin typeface="+mj-lt"/>
              <a:ea typeface="+mj-ea"/>
              <a:cs typeface="+mj-cs"/>
            </a:endParaRPr>
          </a:p>
        </p:txBody>
      </p:sp>
      <p:sp>
        <p:nvSpPr>
          <p:cNvPr id="4" name="TextBox 2">
            <a:extLst>
              <a:ext uri="{FF2B5EF4-FFF2-40B4-BE49-F238E27FC236}">
                <a16:creationId xmlns:a16="http://schemas.microsoft.com/office/drawing/2014/main" id="{0380D1DD-8D7B-9E4C-A72A-083E008477B6}"/>
              </a:ext>
            </a:extLst>
          </p:cNvPr>
          <p:cNvSpPr txBox="1"/>
          <p:nvPr/>
        </p:nvSpPr>
        <p:spPr>
          <a:xfrm>
            <a:off x="590100" y="1212691"/>
            <a:ext cx="10938510" cy="4247317"/>
          </a:xfrm>
          <a:prstGeom prst="rect">
            <a:avLst/>
          </a:prstGeom>
          <a:noFill/>
        </p:spPr>
        <p:txBody>
          <a:bodyPr wrap="square" rtlCol="0">
            <a:spAutoFit/>
          </a:bodyPr>
          <a:lstStyle/>
          <a:p>
            <a:pPr marL="285750" indent="-285750">
              <a:lnSpc>
                <a:spcPct val="150000"/>
              </a:lnSpc>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Il </a:t>
            </a:r>
            <a:r>
              <a:rPr lang="en-GB" b="1">
                <a:latin typeface="Tahoma" panose="020B0604030504040204" pitchFamily="34" charset="0"/>
                <a:ea typeface="Tahoma" panose="020B0604030504040204" pitchFamily="34" charset="0"/>
                <a:cs typeface="Tahoma" panose="020B0604030504040204" pitchFamily="34" charset="0"/>
              </a:rPr>
              <a:t>No Free Lunch Theorem (NFL o NFLT) </a:t>
            </a:r>
            <a:r>
              <a:rPr lang="en-GB">
                <a:latin typeface="Tahoma" panose="020B0604030504040204" pitchFamily="34" charset="0"/>
                <a:ea typeface="Tahoma" panose="020B0604030504040204" pitchFamily="34" charset="0"/>
                <a:cs typeface="Tahoma" panose="020B0604030504040204" pitchFamily="34" charset="0"/>
              </a:rPr>
              <a:t>è spesso utilizzato nel campo dell’ottimizzazione e del Machine Learning, ed afferma che tutti gli algoritmi di ottimizzazione performano ugualmente bene quando è calcolata la media delle loro performance su tutti i possibili problemi che possono esistere.  </a:t>
            </a:r>
          </a:p>
          <a:p>
            <a:pPr marL="285750" indent="-285750">
              <a:lnSpc>
                <a:spcPct val="150000"/>
              </a:lnSpc>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Questo implica che non esiste il miglior algoritmo di ottimizzazione i assoluto. E quindi che non esiste il miglior algoritmo di Machine Learning in assoluto per i problem di modellazione predittiva come la classificazione o la regression. </a:t>
            </a:r>
          </a:p>
          <a:p>
            <a:pPr marL="285750" indent="-285750">
              <a:lnSpc>
                <a:spcPct val="150000"/>
              </a:lnSpc>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Dunque su tutto lo spazio di tutti i possibili problemi, ogni tecnica di ottimizzazione performerà mediamente bene come ogni altra tecnica (inclusa la Random Search), e quindi la prima implicazione è che sia per problemi di ottimizzazione statica e dipendente dal tempo la performance media di ogni possibile coppia di algoritmi attraverso tutti i problemi è esattamente identica. </a:t>
            </a: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58255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3705508" y="365804"/>
            <a:ext cx="4350871" cy="584775"/>
          </a:xfrm>
          <a:prstGeom prst="rect">
            <a:avLst/>
          </a:prstGeom>
          <a:noFill/>
        </p:spPr>
        <p:txBody>
          <a:bodyPr wrap="none" rtlCol="0">
            <a:spAutoFit/>
          </a:bodyPr>
          <a:lstStyle/>
          <a:p>
            <a:r>
              <a:rPr lang="en-GB" sz="3200" b="1">
                <a:latin typeface="+mj-lt"/>
                <a:ea typeface="+mj-ea"/>
                <a:cs typeface="+mj-cs"/>
              </a:rPr>
              <a:t>Tipi di Machine </a:t>
            </a:r>
            <a:r>
              <a:rPr lang="en-GB" sz="3200" b="1" dirty="0">
                <a:latin typeface="+mj-lt"/>
                <a:ea typeface="+mj-ea"/>
                <a:cs typeface="+mj-cs"/>
              </a:rPr>
              <a:t>Learning</a:t>
            </a:r>
          </a:p>
        </p:txBody>
      </p:sp>
      <p:pic>
        <p:nvPicPr>
          <p:cNvPr id="3" name="Picture 4">
            <a:extLst>
              <a:ext uri="{FF2B5EF4-FFF2-40B4-BE49-F238E27FC236}">
                <a16:creationId xmlns:a16="http://schemas.microsoft.com/office/drawing/2014/main" id="{30166FF1-767A-C94D-89C8-38B4E2C32D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433" y="1532454"/>
            <a:ext cx="5490029" cy="3925371"/>
          </a:xfrm>
          <a:prstGeom prst="rect">
            <a:avLst/>
          </a:prstGeom>
        </p:spPr>
      </p:pic>
    </p:spTree>
    <p:extLst>
      <p:ext uri="{BB962C8B-B14F-4D97-AF65-F5344CB8AC3E}">
        <p14:creationId xmlns:p14="http://schemas.microsoft.com/office/powerpoint/2010/main" val="3764485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4010370" y="247080"/>
            <a:ext cx="3541739" cy="584775"/>
          </a:xfrm>
          <a:prstGeom prst="rect">
            <a:avLst/>
          </a:prstGeom>
          <a:noFill/>
        </p:spPr>
        <p:txBody>
          <a:bodyPr wrap="none" rtlCol="0">
            <a:spAutoFit/>
          </a:bodyPr>
          <a:lstStyle/>
          <a:p>
            <a:r>
              <a:rPr lang="en-GB" sz="3200" b="1" dirty="0">
                <a:latin typeface="+mj-lt"/>
                <a:ea typeface="+mj-ea"/>
                <a:cs typeface="+mj-cs"/>
              </a:rPr>
              <a:t>Supervised learning</a:t>
            </a:r>
          </a:p>
        </p:txBody>
      </p:sp>
      <p:pic>
        <p:nvPicPr>
          <p:cNvPr id="3" name="Picture 6">
            <a:extLst>
              <a:ext uri="{FF2B5EF4-FFF2-40B4-BE49-F238E27FC236}">
                <a16:creationId xmlns:a16="http://schemas.microsoft.com/office/drawing/2014/main" id="{0711889C-2CF7-184D-A328-BCE53DD85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6327" y="1172131"/>
            <a:ext cx="8049826" cy="4350921"/>
          </a:xfrm>
          <a:prstGeom prst="rect">
            <a:avLst/>
          </a:prstGeom>
        </p:spPr>
      </p:pic>
    </p:spTree>
    <p:extLst>
      <p:ext uri="{BB962C8B-B14F-4D97-AF65-F5344CB8AC3E}">
        <p14:creationId xmlns:p14="http://schemas.microsoft.com/office/powerpoint/2010/main" val="1772860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6B97C-0A36-0349-934A-919AB73A851D}"/>
              </a:ext>
            </a:extLst>
          </p:cNvPr>
          <p:cNvSpPr txBox="1"/>
          <p:nvPr/>
        </p:nvSpPr>
        <p:spPr>
          <a:xfrm>
            <a:off x="4482681" y="301672"/>
            <a:ext cx="3541739" cy="584775"/>
          </a:xfrm>
          <a:prstGeom prst="rect">
            <a:avLst/>
          </a:prstGeom>
          <a:noFill/>
        </p:spPr>
        <p:txBody>
          <a:bodyPr wrap="none" rtlCol="0">
            <a:spAutoFit/>
          </a:bodyPr>
          <a:lstStyle/>
          <a:p>
            <a:r>
              <a:rPr lang="en-GB" sz="3200" b="1" dirty="0">
                <a:latin typeface="+mj-lt"/>
                <a:ea typeface="+mj-ea"/>
                <a:cs typeface="+mj-cs"/>
              </a:rPr>
              <a:t>Supervised learning</a:t>
            </a:r>
          </a:p>
        </p:txBody>
      </p:sp>
      <p:sp>
        <p:nvSpPr>
          <p:cNvPr id="3" name="TextBox 2">
            <a:extLst>
              <a:ext uri="{FF2B5EF4-FFF2-40B4-BE49-F238E27FC236}">
                <a16:creationId xmlns:a16="http://schemas.microsoft.com/office/drawing/2014/main" id="{0380D1DD-8D7B-9E4C-A72A-083E008477B6}"/>
              </a:ext>
            </a:extLst>
          </p:cNvPr>
          <p:cNvSpPr txBox="1"/>
          <p:nvPr/>
        </p:nvSpPr>
        <p:spPr>
          <a:xfrm>
            <a:off x="975995" y="1212691"/>
            <a:ext cx="10938510" cy="4524315"/>
          </a:xfrm>
          <a:prstGeom prst="rect">
            <a:avLst/>
          </a:prstGeom>
          <a:noFill/>
        </p:spPr>
        <p:txBody>
          <a:bodyPr wrap="square" rtlCol="0">
            <a:spAutoFit/>
          </a:bodyPr>
          <a:lstStyle/>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Nel </a:t>
            </a:r>
            <a:r>
              <a:rPr lang="en-GB" b="1">
                <a:latin typeface="Tahoma" panose="020B0604030504040204" pitchFamily="34" charset="0"/>
                <a:ea typeface="Tahoma" panose="020B0604030504040204" pitchFamily="34" charset="0"/>
                <a:cs typeface="Tahoma" panose="020B0604030504040204" pitchFamily="34" charset="0"/>
              </a:rPr>
              <a:t>Supervised Learning</a:t>
            </a:r>
            <a:r>
              <a:rPr lang="en-GB">
                <a:latin typeface="Tahoma" panose="020B0604030504040204" pitchFamily="34" charset="0"/>
                <a:ea typeface="Tahoma" panose="020B0604030504040204" pitchFamily="34" charset="0"/>
                <a:cs typeface="Tahoma" panose="020B0604030504040204" pitchFamily="34" charset="0"/>
              </a:rPr>
              <a:t>, l'obiettivo è apprendere le regole di </a:t>
            </a:r>
            <a:r>
              <a:rPr lang="en-GB" b="1">
                <a:latin typeface="Tahoma" panose="020B0604030504040204" pitchFamily="34" charset="0"/>
                <a:ea typeface="Tahoma" panose="020B0604030504040204" pitchFamily="34" charset="0"/>
                <a:cs typeface="Tahoma" panose="020B0604030504040204" pitchFamily="34" charset="0"/>
              </a:rPr>
              <a:t>mapping</a:t>
            </a:r>
            <a:r>
              <a:rPr lang="en-GB">
                <a:latin typeface="Tahoma" panose="020B0604030504040204" pitchFamily="34" charset="0"/>
                <a:ea typeface="Tahoma" panose="020B0604030504040204" pitchFamily="34" charset="0"/>
                <a:cs typeface="Tahoma" panose="020B0604030504040204" pitchFamily="34" charset="0"/>
              </a:rPr>
              <a:t> (rules) tra un insieme di input ed un insieme di outputs</a:t>
            </a:r>
            <a:r>
              <a:rPr lang="en-GB"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Per esempio, gli input potrebbero essere </a:t>
            </a:r>
            <a:r>
              <a:rPr lang="en-GB" b="1">
                <a:latin typeface="Tahoma" panose="020B0604030504040204" pitchFamily="34" charset="0"/>
                <a:ea typeface="Tahoma" panose="020B0604030504040204" pitchFamily="34" charset="0"/>
                <a:cs typeface="Tahoma" panose="020B0604030504040204" pitchFamily="34" charset="0"/>
              </a:rPr>
              <a:t>previsione del tempo, </a:t>
            </a:r>
            <a:r>
              <a:rPr lang="en-GB">
                <a:latin typeface="Tahoma" panose="020B0604030504040204" pitchFamily="34" charset="0"/>
                <a:ea typeface="Tahoma" panose="020B0604030504040204" pitchFamily="34" charset="0"/>
                <a:cs typeface="Tahoma" panose="020B0604030504040204" pitchFamily="34" charset="0"/>
              </a:rPr>
              <a:t>e gli output potrebbero essere il </a:t>
            </a:r>
            <a:r>
              <a:rPr lang="en-GB" b="1">
                <a:latin typeface="Tahoma" panose="020B0604030504040204" pitchFamily="34" charset="0"/>
                <a:ea typeface="Tahoma" panose="020B0604030504040204" pitchFamily="34" charset="0"/>
                <a:cs typeface="Tahoma" panose="020B0604030504040204" pitchFamily="34" charset="0"/>
              </a:rPr>
              <a:t>numero di turisti </a:t>
            </a:r>
            <a:r>
              <a:rPr lang="en-GB">
                <a:latin typeface="Tahoma" panose="020B0604030504040204" pitchFamily="34" charset="0"/>
                <a:ea typeface="Tahoma" panose="020B0604030504040204" pitchFamily="34" charset="0"/>
                <a:cs typeface="Tahoma" panose="020B0604030504040204" pitchFamily="34" charset="0"/>
              </a:rPr>
              <a:t>presso una spiaggia.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L'obiettivo dell'</a:t>
            </a:r>
            <a:r>
              <a:rPr lang="en-GB" b="1">
                <a:latin typeface="Tahoma" panose="020B0604030504040204" pitchFamily="34" charset="0"/>
                <a:ea typeface="Tahoma" panose="020B0604030504040204" pitchFamily="34" charset="0"/>
                <a:cs typeface="Tahoma" panose="020B0604030504040204" pitchFamily="34" charset="0"/>
              </a:rPr>
              <a:t>Apprendimento Supervisionato</a:t>
            </a:r>
            <a:r>
              <a:rPr lang="en-GB">
                <a:latin typeface="Tahoma" panose="020B0604030504040204" pitchFamily="34" charset="0"/>
                <a:ea typeface="Tahoma" panose="020B0604030504040204" pitchFamily="34" charset="0"/>
                <a:cs typeface="Tahoma" panose="020B0604030504040204" pitchFamily="34" charset="0"/>
              </a:rPr>
              <a:t> è imparare il mapping che descrive le relazioni tra temperature e numero dei turisti. </a:t>
            </a: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Un esempio di dati etichettati di input e output viene fornito durante il processo di apprendimento per insegnare al modello come comportarsi in corrispondeza di determinati input, da qui, "</a:t>
            </a:r>
            <a:r>
              <a:rPr lang="en-GB" b="1">
                <a:latin typeface="Tahoma" panose="020B0604030504040204" pitchFamily="34" charset="0"/>
                <a:ea typeface="Tahoma" panose="020B0604030504040204" pitchFamily="34" charset="0"/>
                <a:cs typeface="Tahoma" panose="020B0604030504040204" pitchFamily="34" charset="0"/>
              </a:rPr>
              <a:t>apprendimento con supervisione". </a:t>
            </a:r>
          </a:p>
          <a:p>
            <a:pPr marL="285750" indent="-285750">
              <a:buFont typeface="Wingdings" pitchFamily="2" charset="2"/>
              <a:buChar char="ü"/>
            </a:pPr>
            <a:endParaRPr lang="en-GB"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Wingdings" pitchFamily="2" charset="2"/>
              <a:buChar char="ü"/>
            </a:pPr>
            <a:r>
              <a:rPr lang="en-GB">
                <a:latin typeface="Tahoma" panose="020B0604030504040204" pitchFamily="34" charset="0"/>
                <a:ea typeface="Tahoma" panose="020B0604030504040204" pitchFamily="34" charset="0"/>
                <a:cs typeface="Tahoma" panose="020B0604030504040204" pitchFamily="34" charset="0"/>
              </a:rPr>
              <a:t>Nel caso della spiaggia per esempio, nuovi input potrebbero essere alimentati nell'algoritmo di Machine Learning che riguardano la previsione della temperatire il quale fornirà una predizione futura del numero dei visitatori. </a:t>
            </a:r>
            <a:endParaRPr lang="en-GB"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69967784"/>
      </p:ext>
    </p:extLst>
  </p:cSld>
  <p:clrMapOvr>
    <a:masterClrMapping/>
  </p:clrMapOvr>
</p:sld>
</file>

<file path=ppt/theme/theme1.xml><?xml version="1.0" encoding="utf-8"?>
<a:theme xmlns:a="http://schemas.openxmlformats.org/drawingml/2006/main" name="Tema di Office">
  <a:themeElements>
    <a:clrScheme name="Rosso arancion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D59AA7B1EEB91B49BDA580C4A4C6D46B" ma:contentTypeVersion="4" ma:contentTypeDescription="Creare un nuovo documento." ma:contentTypeScope="" ma:versionID="1c7429397e9129b6e0cee0ba9d9038cb">
  <xsd:schema xmlns:xsd="http://www.w3.org/2001/XMLSchema" xmlns:xs="http://www.w3.org/2001/XMLSchema" xmlns:p="http://schemas.microsoft.com/office/2006/metadata/properties" xmlns:ns2="1e475dfc-3d4a-46c5-a2ac-568144320222" targetNamespace="http://schemas.microsoft.com/office/2006/metadata/properties" ma:root="true" ma:fieldsID="655e5aa5f7be57bdfc6bb072097a8d5f" ns2:_="">
    <xsd:import namespace="1e475dfc-3d4a-46c5-a2ac-5681443202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475dfc-3d4a-46c5-a2ac-5681443202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960DC5-AFCC-4BE4-AE9C-D942D1B970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475dfc-3d4a-46c5-a2ac-5681443202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A2C04F-A6DE-474E-B793-98950937E97B}">
  <ds:schemaRefs>
    <ds:schemaRef ds:uri="1e475dfc-3d4a-46c5-a2ac-568144320222"/>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32DBE0C8-6FF6-4F0A-A3D8-1DEE800BF74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3079</TotalTime>
  <Words>3345</Words>
  <Application>Microsoft Office PowerPoint</Application>
  <PresentationFormat>Widescreen</PresentationFormat>
  <Paragraphs>178</Paragraphs>
  <Slides>30</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30</vt:i4>
      </vt:variant>
    </vt:vector>
  </HeadingPairs>
  <TitlesOfParts>
    <vt:vector size="35" baseType="lpstr">
      <vt:lpstr>Arial</vt:lpstr>
      <vt:lpstr>Calibri</vt:lpstr>
      <vt:lpstr>Tahoma</vt:lpstr>
      <vt:lpstr>Wingdings</vt:lpstr>
      <vt:lpstr>Tema di Office</vt:lpstr>
      <vt:lpstr>Introduction to  Machine Learning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Bibliografia</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Simona Piacenti (Comedata)</dc:creator>
  <cp:lastModifiedBy>Francesco Pugliese</cp:lastModifiedBy>
  <cp:revision>180</cp:revision>
  <dcterms:created xsi:type="dcterms:W3CDTF">2017-05-11T07:56:24Z</dcterms:created>
  <dcterms:modified xsi:type="dcterms:W3CDTF">2022-07-11T20:45:00Z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0x010100D59AA7B1EEB91B49BDA580C4A4C6D46B</vt:lpwstr>
  </property>
</Properties>
</file>